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8" r:id="rId1"/>
  </p:sldMasterIdLst>
  <p:notesMasterIdLst>
    <p:notesMasterId r:id="rId40"/>
  </p:notesMasterIdLst>
  <p:handoutMasterIdLst>
    <p:handoutMasterId r:id="rId41"/>
  </p:handoutMasterIdLst>
  <p:sldIdLst>
    <p:sldId id="329" r:id="rId2"/>
    <p:sldId id="577" r:id="rId3"/>
    <p:sldId id="332" r:id="rId4"/>
    <p:sldId id="355" r:id="rId5"/>
    <p:sldId id="258" r:id="rId6"/>
    <p:sldId id="588" r:id="rId7"/>
    <p:sldId id="547" r:id="rId8"/>
    <p:sldId id="580" r:id="rId9"/>
    <p:sldId id="590" r:id="rId10"/>
    <p:sldId id="626" r:id="rId11"/>
    <p:sldId id="627" r:id="rId12"/>
    <p:sldId id="628" r:id="rId13"/>
    <p:sldId id="629" r:id="rId14"/>
    <p:sldId id="630" r:id="rId15"/>
    <p:sldId id="631" r:id="rId16"/>
    <p:sldId id="635" r:id="rId17"/>
    <p:sldId id="637" r:id="rId18"/>
    <p:sldId id="636" r:id="rId19"/>
    <p:sldId id="638" r:id="rId20"/>
    <p:sldId id="632" r:id="rId21"/>
    <p:sldId id="589" r:id="rId22"/>
    <p:sldId id="591" r:id="rId23"/>
    <p:sldId id="642" r:id="rId24"/>
    <p:sldId id="641" r:id="rId25"/>
    <p:sldId id="640" r:id="rId26"/>
    <p:sldId id="602" r:id="rId27"/>
    <p:sldId id="609" r:id="rId28"/>
    <p:sldId id="603" r:id="rId29"/>
    <p:sldId id="611" r:id="rId30"/>
    <p:sldId id="615" r:id="rId31"/>
    <p:sldId id="619" r:id="rId32"/>
    <p:sldId id="620" r:id="rId33"/>
    <p:sldId id="621" r:id="rId34"/>
    <p:sldId id="625" r:id="rId35"/>
    <p:sldId id="639" r:id="rId36"/>
    <p:sldId id="634" r:id="rId37"/>
    <p:sldId id="476" r:id="rId38"/>
    <p:sldId id="540" r:id="rId39"/>
  </p:sldIdLst>
  <p:sldSz cx="9144000" cy="6858000" type="screen4x3"/>
  <p:notesSz cx="6735763" cy="98663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49" autoAdjust="0"/>
    <p:restoredTop sz="99502" autoAdjust="0"/>
  </p:normalViewPr>
  <p:slideViewPr>
    <p:cSldViewPr showGuides="1">
      <p:cViewPr>
        <p:scale>
          <a:sx n="70" d="100"/>
          <a:sy n="70" d="100"/>
        </p:scale>
        <p:origin x="-1320" y="-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06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19233" cy="493816"/>
          </a:xfrm>
          <a:prstGeom prst="rect">
            <a:avLst/>
          </a:prstGeom>
        </p:spPr>
        <p:txBody>
          <a:bodyPr vert="horz" lIns="89768" tIns="44886" rIns="89768" bIns="4488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15026" y="2"/>
            <a:ext cx="2919233" cy="493816"/>
          </a:xfrm>
          <a:prstGeom prst="rect">
            <a:avLst/>
          </a:prstGeom>
        </p:spPr>
        <p:txBody>
          <a:bodyPr vert="horz" lIns="89768" tIns="44886" rIns="89768" bIns="44886" rtlCol="0"/>
          <a:lstStyle>
            <a:lvl1pPr algn="r">
              <a:defRPr sz="1200"/>
            </a:lvl1pPr>
          </a:lstStyle>
          <a:p>
            <a:fld id="{41ADB249-0BB5-4B96-B8BA-175C43B64E1E}" type="datetimeFigureOut">
              <a:rPr lang="en-US" smtClean="0"/>
              <a:pPr/>
              <a:t>2/24/2020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0832"/>
            <a:ext cx="2919233" cy="493816"/>
          </a:xfrm>
          <a:prstGeom prst="rect">
            <a:avLst/>
          </a:prstGeom>
        </p:spPr>
        <p:txBody>
          <a:bodyPr vert="horz" lIns="89768" tIns="44886" rIns="89768" bIns="4488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15026" y="9370832"/>
            <a:ext cx="2919233" cy="493816"/>
          </a:xfrm>
          <a:prstGeom prst="rect">
            <a:avLst/>
          </a:prstGeom>
        </p:spPr>
        <p:txBody>
          <a:bodyPr vert="horz" lIns="89768" tIns="44886" rIns="89768" bIns="44886" rtlCol="0" anchor="b"/>
          <a:lstStyle>
            <a:lvl1pPr algn="r">
              <a:defRPr sz="1200"/>
            </a:lvl1pPr>
          </a:lstStyle>
          <a:p>
            <a:fld id="{77594CFC-914B-4B0F-A264-1B2A9CEAAE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554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2918831" cy="493316"/>
          </a:xfrm>
          <a:prstGeom prst="rect">
            <a:avLst/>
          </a:prstGeom>
        </p:spPr>
        <p:txBody>
          <a:bodyPr vert="horz" lIns="94850" tIns="47426" rIns="94850" bIns="474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5374" y="2"/>
            <a:ext cx="2918831" cy="493316"/>
          </a:xfrm>
          <a:prstGeom prst="rect">
            <a:avLst/>
          </a:prstGeom>
        </p:spPr>
        <p:txBody>
          <a:bodyPr vert="horz" lIns="94850" tIns="47426" rIns="94850" bIns="47426" rtlCol="0"/>
          <a:lstStyle>
            <a:lvl1pPr algn="r">
              <a:defRPr sz="1300"/>
            </a:lvl1pPr>
          </a:lstStyle>
          <a:p>
            <a:fld id="{35D75BA7-6EDD-46EA-927C-C4A5966B9788}" type="datetimeFigureOut">
              <a:rPr lang="en-US" smtClean="0"/>
              <a:pPr/>
              <a:t>2/24/2020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3288" y="739775"/>
            <a:ext cx="4929187" cy="36988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50" tIns="47426" rIns="94850" bIns="4742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577" y="4686502"/>
            <a:ext cx="5388610" cy="4439841"/>
          </a:xfrm>
          <a:prstGeom prst="rect">
            <a:avLst/>
          </a:prstGeom>
        </p:spPr>
        <p:txBody>
          <a:bodyPr vert="horz" lIns="94850" tIns="47426" rIns="94850" bIns="4742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371285"/>
            <a:ext cx="2918831" cy="493316"/>
          </a:xfrm>
          <a:prstGeom prst="rect">
            <a:avLst/>
          </a:prstGeom>
        </p:spPr>
        <p:txBody>
          <a:bodyPr vert="horz" lIns="94850" tIns="47426" rIns="94850" bIns="4742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5374" y="9371285"/>
            <a:ext cx="2918831" cy="493316"/>
          </a:xfrm>
          <a:prstGeom prst="rect">
            <a:avLst/>
          </a:prstGeom>
        </p:spPr>
        <p:txBody>
          <a:bodyPr vert="horz" lIns="94850" tIns="47426" rIns="94850" bIns="47426" rtlCol="0" anchor="b"/>
          <a:lstStyle>
            <a:lvl1pPr algn="r">
              <a:defRPr sz="1300"/>
            </a:lvl1pPr>
          </a:lstStyle>
          <a:p>
            <a:fld id="{001AEB77-9181-4F42-8DFB-63F8745573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429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1700" y="739775"/>
            <a:ext cx="4932363" cy="3698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1AEB77-9181-4F42-8DFB-63F8745573C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236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1700" y="739775"/>
            <a:ext cx="4932363" cy="3698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1AEB77-9181-4F42-8DFB-63F8745573C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27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EBA4A-655A-4A03-ADAD-788574A61D7E}" type="datetime1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DCFD6-181A-4708-BC90-B4DFB2A30A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348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CAB02-452F-4B96-8FCB-4C9A9213CE0C}" type="datetime1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DCFD6-181A-4708-BC90-B4DFB2A30A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669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509FD-E491-4321-97B0-56C812E0F8F9}" type="datetime1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DCFD6-181A-4708-BC90-B4DFB2A30A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87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BE8D-9349-48F8-B6DA-81353821902E}" type="datetime1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DCFD6-181A-4708-BC90-B4DFB2A30A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550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32A70-3241-4888-A652-6F1865F84E40}" type="datetime1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DCFD6-181A-4708-BC90-B4DFB2A30A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448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922E4-D231-461D-AB73-E5F4E63F20B1}" type="datetime1">
              <a:rPr lang="en-US" smtClean="0"/>
              <a:t>2/24/2020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DCFD6-181A-4708-BC90-B4DFB2A30A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09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1CF57-EE63-4855-A191-A6F44680CD9C}" type="datetime1">
              <a:rPr lang="en-US" smtClean="0"/>
              <a:t>2/24/2020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DCFD6-181A-4708-BC90-B4DFB2A30A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92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492A7-A03F-4D3B-AE11-7C1FAF43422D}" type="datetime1">
              <a:rPr lang="en-US" smtClean="0"/>
              <a:t>2/24/2020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DCFD6-181A-4708-BC90-B4DFB2A30A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6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40766-8824-455B-8464-22F3876F86FD}" type="datetime1">
              <a:rPr lang="en-US" smtClean="0"/>
              <a:t>2/24/2020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DCFD6-181A-4708-BC90-B4DFB2A30A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601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C2224-374D-411B-BBCA-04708A5D940D}" type="datetime1">
              <a:rPr lang="en-US" smtClean="0"/>
              <a:t>2/24/2020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DCFD6-181A-4708-BC90-B4DFB2A30A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2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4B2E0-914A-4955-AB90-CB878384356F}" type="datetime1">
              <a:rPr lang="en-US" smtClean="0"/>
              <a:t>2/24/2020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DCFD6-181A-4708-BC90-B4DFB2A30A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30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9F07E-27EC-45A4-B917-B3B3464D4CEA}" type="datetime1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DCFD6-181A-4708-BC90-B4DFB2A30A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5598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282577"/>
            <a:ext cx="9144000" cy="555625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rm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rgbClr val="FFFF00"/>
                </a:solidFill>
                <a:effectLst/>
                <a:latin typeface="Times New Roman" pitchFamily="18" charset="0"/>
                <a:cs typeface="Times New Roman" pitchFamily="18" charset="0"/>
              </a:rPr>
              <a:t>DEFENCE SERVICES TECHNOLOGICAL ACADEMY</a:t>
            </a:r>
            <a:endParaRPr lang="en-US" sz="2400" dirty="0"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0" y="838200"/>
            <a:ext cx="9144000" cy="609600"/>
          </a:xfrm>
          <a:prstGeom prst="rect">
            <a:avLst/>
          </a:prstGeom>
        </p:spPr>
        <p:txBody>
          <a:bodyPr/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None/>
            </a:pPr>
            <a:r>
              <a:rPr lang="en-US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DEPARTMENT OF ELECTRONICS ENGINEERING</a:t>
            </a:r>
            <a:endParaRPr lang="en-US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8637" y="2884941"/>
            <a:ext cx="9144000" cy="983159"/>
          </a:xfrm>
          <a:prstGeom prst="rect">
            <a:avLst/>
          </a:prstGeom>
        </p:spPr>
        <p:txBody>
          <a:bodyPr vert="horz" lIns="0" rIns="18288">
            <a:noAutofit/>
          </a:bodyPr>
          <a:lstStyle/>
          <a:p>
            <a:pPr algn="ctr"/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  <a:r>
              <a:rPr lang="en-US" sz="24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M.E</a:t>
            </a:r>
          </a:p>
          <a:p>
            <a:pPr algn="ctr"/>
            <a:r>
              <a:rPr lang="en-US" sz="24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b="1" baseline="300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st</a:t>
            </a:r>
            <a:r>
              <a:rPr lang="en-US" sz="24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SEMINAR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031161"/>
            <a:ext cx="91440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DESIGN AND IMPLEMENTATION OF  ADAPTIVE TRAFFIC </a:t>
            </a:r>
          </a:p>
          <a:p>
            <a:pPr algn="ctr"/>
            <a:r>
              <a:rPr lang="en-US" sz="2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CONTROL SYSTEM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228600" y="5311914"/>
            <a:ext cx="29718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Supervised by</a:t>
            </a:r>
          </a:p>
          <a:p>
            <a:r>
              <a:rPr lang="en-US" sz="2000" b="1" dirty="0" err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Lt.Col</a:t>
            </a:r>
            <a:r>
              <a:rPr lang="en-US" sz="20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b="1" dirty="0" err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Zaw</a:t>
            </a:r>
            <a:r>
              <a:rPr lang="en-US" sz="20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Zaw</a:t>
            </a:r>
            <a:endParaRPr lang="en-US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096000" y="5311914"/>
            <a:ext cx="31242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Presented by</a:t>
            </a:r>
          </a:p>
          <a:p>
            <a:r>
              <a:rPr lang="en-US" sz="20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Captain. Aung Min </a:t>
            </a:r>
            <a:r>
              <a:rPr lang="en-US" sz="2000" b="1" dirty="0" err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Khant</a:t>
            </a:r>
            <a:endParaRPr lang="en-US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6153090"/>
            <a:ext cx="9144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26</a:t>
            </a:r>
            <a:r>
              <a:rPr lang="en-US" sz="2000" b="1" baseline="300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z="20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.February. 2020</a:t>
            </a:r>
            <a:endParaRPr lang="en-US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Picture 11" descr="DSTAlogo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3750627" y="1447800"/>
            <a:ext cx="1659573" cy="153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73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altLang="en-US" sz="36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Object Detection </a:t>
            </a:r>
            <a:r>
              <a:rPr lang="en-US" altLang="en-US" sz="32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en-US" sz="36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32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Classification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14400"/>
            <a:ext cx="8153400" cy="3048000"/>
          </a:xfrm>
        </p:spPr>
        <p:txBody>
          <a:bodyPr>
            <a:no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finding out the particular objects in the images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of classifying images on the basis of recognized features or characteristics is known as classification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sz="22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400802"/>
            <a:ext cx="2133600" cy="365125"/>
          </a:xfrm>
        </p:spPr>
        <p:txBody>
          <a:bodyPr/>
          <a:lstStyle/>
          <a:p>
            <a:fld id="{9E5DCFD6-181A-4708-BC90-B4DFB2A30A53}" type="slidenum">
              <a:rPr lang="en-US" sz="16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/>
              <a:t>10</a:t>
            </a:fld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8382000" y="6248400"/>
            <a:ext cx="685800" cy="5334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1" b="10016"/>
          <a:stretch/>
        </p:blipFill>
        <p:spPr>
          <a:xfrm>
            <a:off x="1295400" y="2895600"/>
            <a:ext cx="6629400" cy="307074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71600" y="6167735"/>
            <a:ext cx="655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(4).  Different between Object Detection and Classification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0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DCFD6-181A-4708-BC90-B4DFB2A30A5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altLang="en-US" sz="36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Background Subtraction </a:t>
            </a:r>
            <a:r>
              <a:rPr lang="en-US" altLang="en-US" sz="32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Techniques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71600" y="6167735"/>
            <a:ext cx="655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(5). 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 for Vehicle Counting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1110496"/>
            <a:ext cx="88392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GB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moving parts of a scene by segmenting it into background and foreground.</a:t>
            </a:r>
          </a:p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GB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Detecting 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moving objects from the difference between the current frame and a reference </a:t>
            </a:r>
            <a:r>
              <a:rPr lang="en-GB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frame.</a:t>
            </a:r>
            <a:endParaRPr lang="en-GB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8382000" y="6248400"/>
            <a:ext cx="685800" cy="5334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609600" y="3293793"/>
            <a:ext cx="7897090" cy="2345007"/>
            <a:chOff x="698957" y="3078841"/>
            <a:chExt cx="8292643" cy="2345007"/>
          </a:xfrm>
        </p:grpSpPr>
        <p:sp>
          <p:nvSpPr>
            <p:cNvPr id="10" name="Rectangle 9"/>
            <p:cNvSpPr/>
            <p:nvPr/>
          </p:nvSpPr>
          <p:spPr>
            <a:xfrm>
              <a:off x="698957" y="3078843"/>
              <a:ext cx="1206043" cy="807358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Video File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438400" y="3078842"/>
              <a:ext cx="1206043" cy="807358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Extraction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121377" y="3078841"/>
              <a:ext cx="1669823" cy="807359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RGB to Gray Scale Conversion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400800" y="3078843"/>
              <a:ext cx="2590800" cy="807357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Background Subtraction in Gray Scale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520032" y="4433248"/>
              <a:ext cx="2352335" cy="9906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Gray Scale to Binary Conversion and Morphology Operation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045177" y="4433248"/>
              <a:ext cx="1669823" cy="9906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Vehicle Counting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" name="Straight Arrow Connector 2"/>
            <p:cNvCxnSpPr>
              <a:stCxn id="10" idx="3"/>
              <a:endCxn id="11" idx="1"/>
            </p:cNvCxnSpPr>
            <p:nvPr/>
          </p:nvCxnSpPr>
          <p:spPr>
            <a:xfrm flipV="1">
              <a:off x="1905000" y="3482521"/>
              <a:ext cx="533400" cy="1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1" idx="3"/>
              <a:endCxn id="12" idx="1"/>
            </p:cNvCxnSpPr>
            <p:nvPr/>
          </p:nvCxnSpPr>
          <p:spPr>
            <a:xfrm>
              <a:off x="3644443" y="3482521"/>
              <a:ext cx="476934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3" idx="2"/>
              <a:endCxn id="14" idx="0"/>
            </p:cNvCxnSpPr>
            <p:nvPr/>
          </p:nvCxnSpPr>
          <p:spPr>
            <a:xfrm>
              <a:off x="7696200" y="3886200"/>
              <a:ext cx="0" cy="547048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2" idx="3"/>
              <a:endCxn id="13" idx="1"/>
            </p:cNvCxnSpPr>
            <p:nvPr/>
          </p:nvCxnSpPr>
          <p:spPr>
            <a:xfrm>
              <a:off x="5791200" y="3482521"/>
              <a:ext cx="609600" cy="1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4" idx="1"/>
              <a:endCxn id="15" idx="3"/>
            </p:cNvCxnSpPr>
            <p:nvPr/>
          </p:nvCxnSpPr>
          <p:spPr>
            <a:xfrm flipH="1">
              <a:off x="5715000" y="4928548"/>
              <a:ext cx="805032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328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38200"/>
          </a:xfrm>
        </p:spPr>
        <p:txBody>
          <a:bodyPr>
            <a:normAutofit/>
          </a:bodyPr>
          <a:lstStyle/>
          <a:p>
            <a:r>
              <a:rPr lang="en-US" altLang="en-US" sz="32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YOLOv3 Framework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838200"/>
            <a:ext cx="8610600" cy="2667000"/>
          </a:xfrm>
        </p:spPr>
        <p:txBody>
          <a:bodyPr>
            <a:no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GB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eal-time 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 </a:t>
            </a:r>
            <a:r>
              <a:rPr lang="en-GB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system.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akes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entire image in a single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instance. 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redicts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bounding box coordinates and class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probabilities.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ast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can process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frames per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second with Pascal Titan X GPU.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400802"/>
            <a:ext cx="2133600" cy="365125"/>
          </a:xfrm>
        </p:spPr>
        <p:txBody>
          <a:bodyPr/>
          <a:lstStyle/>
          <a:p>
            <a:fld id="{9E5DCFD6-181A-4708-BC90-B4DFB2A30A53}" type="slidenum">
              <a:rPr lang="en-US" sz="16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/>
              <a:t>12</a:t>
            </a:fld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262630"/>
            <a:ext cx="5619434" cy="30619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24366" y="6324600"/>
            <a:ext cx="56194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(5). YOLO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 System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8382000" y="6248400"/>
            <a:ext cx="685800" cy="5334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34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DCFD6-181A-4708-BC90-B4DFB2A30A53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429000"/>
            <a:ext cx="5486400" cy="285491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15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32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YOLO</a:t>
            </a:r>
            <a:r>
              <a:rPr lang="en-US" altLang="en-US" sz="36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32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Working</a:t>
            </a:r>
            <a:r>
              <a:rPr lang="en-US" altLang="en-US" sz="36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32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Principle</a:t>
            </a:r>
            <a:endParaRPr lang="en-US" sz="3600" dirty="0"/>
          </a:p>
        </p:txBody>
      </p:sp>
      <p:sp>
        <p:nvSpPr>
          <p:cNvPr id="2" name="Rectangle 1"/>
          <p:cNvSpPr/>
          <p:nvPr/>
        </p:nvSpPr>
        <p:spPr>
          <a:xfrm>
            <a:off x="304800" y="762000"/>
            <a:ext cx="8686800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 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entire image can be spited into the </a:t>
            </a:r>
            <a:r>
              <a:rPr lang="en-GB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grid in </a:t>
            </a:r>
            <a:r>
              <a:rPr lang="en-GB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SxS</a:t>
            </a:r>
            <a:r>
              <a:rPr lang="en-GB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dimensions.</a:t>
            </a: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ach 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 will predict confidence value for each bounding </a:t>
            </a:r>
            <a:r>
              <a:rPr lang="en-GB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box.</a:t>
            </a: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esponsible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predicting class probabilities. </a:t>
            </a:r>
            <a:endParaRPr lang="en-GB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nchor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boxes are used to predict bounding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boxes.</a:t>
            </a: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predefine two different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shapes.</a:t>
            </a: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alculate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Common Objects in Content (COCO) dataset.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28800" y="6324600"/>
            <a:ext cx="5486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(6). YOLO working principle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8382000" y="6248400"/>
            <a:ext cx="685800" cy="5334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00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34200" y="6356352"/>
            <a:ext cx="2133600" cy="365125"/>
          </a:xfrm>
        </p:spPr>
        <p:txBody>
          <a:bodyPr/>
          <a:lstStyle/>
          <a:p>
            <a:fld id="{9E5DCFD6-181A-4708-BC90-B4DFB2A30A5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Picture 6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276600"/>
            <a:ext cx="5448300" cy="2971800"/>
          </a:xfrm>
          <a:prstGeom prst="rect">
            <a:avLst/>
          </a:prstGeom>
        </p:spPr>
      </p:pic>
      <p:pic>
        <p:nvPicPr>
          <p:cNvPr id="8" name="Picture 7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45532"/>
            <a:ext cx="4800600" cy="25397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8600" y="4627149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 Detection Result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2667000" y="4572000"/>
            <a:ext cx="563656" cy="533400"/>
          </a:xfrm>
          <a:prstGeom prst="rightArrow">
            <a:avLst>
              <a:gd name="adj1" fmla="val 44958"/>
              <a:gd name="adj2" fmla="val 44958"/>
            </a:avLst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172200" y="1269566"/>
            <a:ext cx="289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 Detection Input Image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ight Arrow 11"/>
          <p:cNvSpPr/>
          <p:nvPr/>
        </p:nvSpPr>
        <p:spPr>
          <a:xfrm rot="10800000">
            <a:off x="5492003" y="1202921"/>
            <a:ext cx="563656" cy="533400"/>
          </a:xfrm>
          <a:prstGeom prst="rightArrow">
            <a:avLst>
              <a:gd name="adj1" fmla="val 55042"/>
              <a:gd name="adj2" fmla="val 44958"/>
            </a:avLst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458200" y="6324600"/>
            <a:ext cx="685800" cy="5334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8600" y="76200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Continued;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00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81800" y="6356352"/>
            <a:ext cx="2133600" cy="365125"/>
          </a:xfrm>
        </p:spPr>
        <p:txBody>
          <a:bodyPr/>
          <a:lstStyle/>
          <a:p>
            <a:fld id="{9E5DCFD6-181A-4708-BC90-B4DFB2A30A5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4"/>
          <a:stretch/>
        </p:blipFill>
        <p:spPr>
          <a:xfrm>
            <a:off x="3810000" y="228600"/>
            <a:ext cx="5105400" cy="2819400"/>
          </a:xfrm>
          <a:prstGeom prst="rect">
            <a:avLst/>
          </a:prstGeom>
        </p:spPr>
      </p:pic>
      <p:pic>
        <p:nvPicPr>
          <p:cNvPr id="6" name="Picture 5"/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74"/>
          <a:stretch/>
        </p:blipFill>
        <p:spPr>
          <a:xfrm>
            <a:off x="228600" y="3352800"/>
            <a:ext cx="5455024" cy="3124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1219200"/>
            <a:ext cx="2727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 Detection Image at  Zay Lay Junction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00800" y="4343400"/>
            <a:ext cx="274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 Detection Result Image at Zay Lay Junction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2895600" y="1392651"/>
            <a:ext cx="853888" cy="533400"/>
          </a:xfrm>
          <a:prstGeom prst="rightArrow">
            <a:avLst>
              <a:gd name="adj1" fmla="val 53361"/>
              <a:gd name="adj2" fmla="val 32353"/>
            </a:avLst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800000">
            <a:off x="5679141" y="4572000"/>
            <a:ext cx="721659" cy="533400"/>
          </a:xfrm>
          <a:prstGeom prst="rightArrow">
            <a:avLst>
              <a:gd name="adj1" fmla="val 58123"/>
              <a:gd name="adj2" fmla="val 32353"/>
            </a:avLst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51299" y="6107668"/>
            <a:ext cx="2110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j-lt"/>
                <a:cs typeface="Calibri" panose="020F0502020204030204" pitchFamily="34" charset="0"/>
              </a:rPr>
              <a:t>Number of Cars = 11</a:t>
            </a:r>
            <a:endParaRPr lang="en-US" dirty="0">
              <a:solidFill>
                <a:srgbClr val="FF0000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8382000" y="6248400"/>
            <a:ext cx="685800" cy="5334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8600" y="76200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Continued;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12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DCFD6-181A-4708-BC90-B4DFB2A30A5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81000" y="990600"/>
            <a:ext cx="82296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Webster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is a rational approach for signal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design.</a:t>
            </a:r>
            <a:r>
              <a:rPr lang="en-US" sz="2200" dirty="0"/>
              <a:t> </a:t>
            </a:r>
            <a:endParaRPr lang="en-US" sz="2200" dirty="0" smtClean="0"/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optimum signal cycle corresponding to the minimum total delay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the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traffic at the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signalized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intersection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be obtained.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cycle length is given by;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762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Webster’s</a:t>
            </a:r>
            <a:r>
              <a:rPr lang="en-US" sz="36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en-US" sz="36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352800" y="3464698"/>
                <a:ext cx="2020297" cy="878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sz="2400" i="1">
                          <a:latin typeface="Cambria Math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  <a:cs typeface="Times New Roman" panose="02020603050405020304" pitchFamily="18" charset="0"/>
                            </a:rPr>
                            <m:t>1.5 </m:t>
                          </m:r>
                          <m:r>
                            <a:rPr lang="en-US" sz="2400" i="1">
                              <a:latin typeface="Cambria Math"/>
                              <a:cs typeface="Times New Roman" panose="02020603050405020304" pitchFamily="18" charset="0"/>
                            </a:rPr>
                            <m:t>𝐿</m:t>
                          </m:r>
                          <m:r>
                            <a:rPr lang="en-US" sz="2400" i="1">
                              <a:latin typeface="Cambria Math"/>
                              <a:cs typeface="Times New Roman" panose="02020603050405020304" pitchFamily="18" charset="0"/>
                            </a:rPr>
                            <m:t>+5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  <a:cs typeface="Times New Roman" panose="02020603050405020304" pitchFamily="18" charset="0"/>
                            </a:rPr>
                            <m:t>1−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3464698"/>
                <a:ext cx="2020297" cy="87870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838200" y="4350522"/>
                <a:ext cx="8153400" cy="178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Where;</a:t>
                </a:r>
              </a:p>
              <a:p>
                <a:pPr>
                  <a:lnSpc>
                    <a:spcPct val="125000"/>
                  </a:lnSpc>
                </a:pP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C = cycle length</a:t>
                </a:r>
              </a:p>
              <a:p>
                <a:pPr>
                  <a:lnSpc>
                    <a:spcPct val="125000"/>
                  </a:lnSpc>
                </a:pP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L = Loss time </a:t>
                </a: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 Number of phase x t , t = 3 )</a:t>
                </a:r>
              </a:p>
              <a:p>
                <a:pPr>
                  <a:lnSpc>
                    <a:spcPct val="125000"/>
                  </a:lnSpc>
                </a:pP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critical volume / saturation flow</a:t>
                </a:r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350522"/>
                <a:ext cx="8153400" cy="1785104"/>
              </a:xfrm>
              <a:prstGeom prst="rect">
                <a:avLst/>
              </a:prstGeom>
              <a:blipFill rotWithShape="1">
                <a:blip r:embed="rId3"/>
                <a:stretch>
                  <a:fillRect l="-972" b="-3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8382000" y="6248400"/>
            <a:ext cx="685800" cy="5334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90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DCFD6-181A-4708-BC90-B4DFB2A30A53}" type="slidenum">
              <a:rPr lang="en-US" smtClean="0"/>
              <a:pPr/>
              <a:t>17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886952"/>
              </p:ext>
            </p:extLst>
          </p:nvPr>
        </p:nvGraphicFramePr>
        <p:xfrm>
          <a:off x="304800" y="2115726"/>
          <a:ext cx="8595360" cy="420823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24925"/>
                <a:gridCol w="2224925"/>
                <a:gridCol w="1112846"/>
                <a:gridCol w="1516332"/>
                <a:gridCol w="1516332"/>
              </a:tblGrid>
              <a:tr h="442051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4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4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4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PCU Values of Vehicles Class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14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Vehicle Class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Urban Roads Mid-block Section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Signalized Intersection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Curb Parking (Parallel and Angle)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089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089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Bus and truck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089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 risk shaw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400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Two wheeler automobiles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089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Pedal cycles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089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Bullock cart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4.6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089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Hand cart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4.6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6" name="Oval 5"/>
          <p:cNvSpPr/>
          <p:nvPr/>
        </p:nvSpPr>
        <p:spPr>
          <a:xfrm>
            <a:off x="8382000" y="6248400"/>
            <a:ext cx="685800" cy="5334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314489"/>
            <a:ext cx="8610600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en-US" sz="22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Passenger </a:t>
            </a:r>
            <a:r>
              <a:rPr lang="en-US" altLang="en-US" sz="2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 Units </a:t>
            </a:r>
            <a:r>
              <a:rPr lang="en-US" altLang="en-US" sz="22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(PCU)</a:t>
            </a:r>
            <a:endParaRPr lang="en-US" altLang="en-US" sz="22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The saturation flow of a signal approach is expressed in passenger car units per hour (</a:t>
            </a:r>
            <a:r>
              <a:rPr lang="en-US" alt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pcu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/h).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676400"/>
            <a:ext cx="43509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 1. Value of Passenger Car 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nit</a:t>
            </a:r>
            <a:endParaRPr lang="en-US" sz="2200" dirty="0"/>
          </a:p>
        </p:txBody>
      </p:sp>
      <p:sp>
        <p:nvSpPr>
          <p:cNvPr id="7" name="Rectangle 6"/>
          <p:cNvSpPr/>
          <p:nvPr/>
        </p:nvSpPr>
        <p:spPr>
          <a:xfrm>
            <a:off x="228600" y="0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Continued;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79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DCFD6-181A-4708-BC90-B4DFB2A30A5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33400" y="139005"/>
            <a:ext cx="822960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endParaRPr lang="en-US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676400" y="4876800"/>
            <a:ext cx="7315200" cy="1112583"/>
            <a:chOff x="838200" y="1645009"/>
            <a:chExt cx="7372350" cy="1052834"/>
          </a:xfrm>
        </p:grpSpPr>
        <p:sp>
          <p:nvSpPr>
            <p:cNvPr id="7" name="Rectangle 6"/>
            <p:cNvSpPr/>
            <p:nvPr/>
          </p:nvSpPr>
          <p:spPr>
            <a:xfrm>
              <a:off x="838200" y="1645557"/>
              <a:ext cx="2819400" cy="411843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G1</a:t>
              </a:r>
              <a:endPara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57600" y="1645556"/>
              <a:ext cx="754380" cy="411843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Y1</a:t>
              </a:r>
              <a:endPara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411980" y="1645556"/>
              <a:ext cx="617220" cy="41184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All Red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029200" y="1645009"/>
              <a:ext cx="3181350" cy="41184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R1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38200" y="2286000"/>
              <a:ext cx="3573780" cy="41184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411980" y="2285999"/>
              <a:ext cx="617220" cy="41184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All Red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029200" y="2285998"/>
              <a:ext cx="2819400" cy="411843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G2</a:t>
              </a:r>
              <a:endPara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620000" y="2285997"/>
              <a:ext cx="590550" cy="411843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Y2</a:t>
              </a:r>
              <a:endPara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2541810" y="6153090"/>
            <a:ext cx="42811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(7). Signal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Timing of Phase-Plan</a:t>
            </a:r>
          </a:p>
        </p:txBody>
      </p:sp>
      <p:sp>
        <p:nvSpPr>
          <p:cNvPr id="16" name="Oval 15"/>
          <p:cNvSpPr/>
          <p:nvPr/>
        </p:nvSpPr>
        <p:spPr>
          <a:xfrm>
            <a:off x="8382000" y="6248400"/>
            <a:ext cx="685800" cy="5334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3412" y="4800600"/>
            <a:ext cx="1261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Phase  1</a:t>
            </a:r>
            <a:endParaRPr lang="en-US" sz="2400" b="1" dirty="0"/>
          </a:p>
        </p:txBody>
      </p:sp>
      <p:sp>
        <p:nvSpPr>
          <p:cNvPr id="17" name="Rectangle 16"/>
          <p:cNvSpPr/>
          <p:nvPr/>
        </p:nvSpPr>
        <p:spPr>
          <a:xfrm>
            <a:off x="323030" y="5486400"/>
            <a:ext cx="11849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Phase 2</a:t>
            </a:r>
            <a:endParaRPr lang="en-US" sz="2400" b="1" dirty="0"/>
          </a:p>
        </p:txBody>
      </p:sp>
      <p:sp>
        <p:nvSpPr>
          <p:cNvPr id="18" name="Rectangle 17"/>
          <p:cNvSpPr/>
          <p:nvPr/>
        </p:nvSpPr>
        <p:spPr>
          <a:xfrm>
            <a:off x="228600" y="76200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Continued;</a:t>
            </a:r>
            <a:endParaRPr lang="en-US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/>
              <p:cNvSpPr/>
              <p:nvPr/>
            </p:nvSpPr>
            <p:spPr>
              <a:xfrm>
                <a:off x="1676400" y="990600"/>
                <a:ext cx="1800793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</a:t>
                </a:r>
                <a:r>
                  <a:rPr lang="en-US" dirty="0" smtClean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200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200" i="1" dirty="0" smtClean="0">
                        <a:latin typeface="Cambria Math"/>
                      </a:rPr>
                      <m:t> + </m:t>
                    </m:r>
                    <m:sSub>
                      <m:sSubPr>
                        <m:ctrlPr>
                          <a:rPr lang="en-US" sz="220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200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sz="2200" dirty="0"/>
              </a:p>
            </p:txBody>
          </p:sp>
        </mc:Choice>
        <mc:Fallback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990600"/>
                <a:ext cx="1800793" cy="430887"/>
              </a:xfrm>
              <a:prstGeom prst="rect">
                <a:avLst/>
              </a:prstGeom>
              <a:blipFill rotWithShape="1">
                <a:blip r:embed="rId2"/>
                <a:stretch>
                  <a:fillRect l="-4068" t="-10000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066800" y="1447800"/>
            <a:ext cx="4114800" cy="723981"/>
            <a:chOff x="1219200" y="1943019"/>
            <a:chExt cx="4114800" cy="723981"/>
          </a:xfrm>
        </p:grpSpPr>
        <p:sp>
          <p:nvSpPr>
            <p:cNvPr id="23" name="Rectangle 22"/>
            <p:cNvSpPr/>
            <p:nvPr/>
          </p:nvSpPr>
          <p:spPr>
            <a:xfrm>
              <a:off x="1219200" y="2082032"/>
              <a:ext cx="3656770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Green Time 1 , 	       =  (C – L)</a:t>
              </a:r>
              <a:endParaRPr lang="en-US" sz="22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Rectangle 23"/>
                <p:cNvSpPr/>
                <p:nvPr/>
              </p:nvSpPr>
              <p:spPr>
                <a:xfrm>
                  <a:off x="3032724" y="2095419"/>
                  <a:ext cx="548676" cy="4308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200" dirty="0"/>
                </a:p>
              </p:txBody>
            </p:sp>
          </mc:Choice>
          <mc:Fallback>
            <p:sp>
              <p:nvSpPr>
                <p:cNvPr id="24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2724" y="2095419"/>
                  <a:ext cx="548676" cy="430887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 24"/>
                <p:cNvSpPr/>
                <p:nvPr/>
              </p:nvSpPr>
              <p:spPr>
                <a:xfrm>
                  <a:off x="4837774" y="1943019"/>
                  <a:ext cx="496226" cy="7239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200" i="1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200" i="1">
                                    <a:latin typeface="Cambria Math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200" i="1">
                                <a:latin typeface="Cambria Math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den>
                        </m:f>
                      </m:oMath>
                    </m:oMathPara>
                  </a14:m>
                  <a:endParaRPr lang="en-US" sz="2200" dirty="0"/>
                </a:p>
              </p:txBody>
            </p:sp>
          </mc:Choice>
          <mc:Fallback>
            <p:sp>
              <p:nvSpPr>
                <p:cNvPr id="25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7774" y="1943019"/>
                  <a:ext cx="496226" cy="723981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/>
          <p:cNvGrpSpPr/>
          <p:nvPr/>
        </p:nvGrpSpPr>
        <p:grpSpPr>
          <a:xfrm>
            <a:off x="1066800" y="2171619"/>
            <a:ext cx="4121340" cy="723981"/>
            <a:chOff x="1219200" y="1943019"/>
            <a:chExt cx="4121340" cy="723981"/>
          </a:xfrm>
        </p:grpSpPr>
        <p:sp>
          <p:nvSpPr>
            <p:cNvPr id="28" name="Rectangle 27"/>
            <p:cNvSpPr/>
            <p:nvPr/>
          </p:nvSpPr>
          <p:spPr>
            <a:xfrm>
              <a:off x="1219200" y="2082032"/>
              <a:ext cx="3656770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Green Time 2 , 	       =  (C – L)</a:t>
              </a:r>
              <a:endParaRPr lang="en-US" sz="22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Rectangle 28"/>
                <p:cNvSpPr/>
                <p:nvPr/>
              </p:nvSpPr>
              <p:spPr>
                <a:xfrm>
                  <a:off x="3026183" y="2045532"/>
                  <a:ext cx="555217" cy="4308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200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200" dirty="0"/>
                </a:p>
              </p:txBody>
            </p:sp>
          </mc:Choice>
          <mc:Fallback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6183" y="2045532"/>
                  <a:ext cx="555217" cy="430887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Rectangle 29"/>
                <p:cNvSpPr/>
                <p:nvPr/>
              </p:nvSpPr>
              <p:spPr>
                <a:xfrm>
                  <a:off x="4837774" y="1943019"/>
                  <a:ext cx="502766" cy="7239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200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200" i="1">
                                    <a:latin typeface="Cambria Math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200" i="1">
                                <a:latin typeface="Cambria Math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den>
                        </m:f>
                      </m:oMath>
                    </m:oMathPara>
                  </a14:m>
                  <a:endParaRPr lang="en-US" sz="2200" dirty="0"/>
                </a:p>
              </p:txBody>
            </p:sp>
          </mc:Choice>
          <mc:Fallback>
            <p:sp>
              <p:nvSpPr>
                <p:cNvPr id="30" name="Rectangle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7774" y="1943019"/>
                  <a:ext cx="502766" cy="723981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 43"/>
          <p:cNvGrpSpPr/>
          <p:nvPr/>
        </p:nvGrpSpPr>
        <p:grpSpPr>
          <a:xfrm>
            <a:off x="1066800" y="381000"/>
            <a:ext cx="6205853" cy="631648"/>
            <a:chOff x="1066800" y="381000"/>
            <a:chExt cx="6205853" cy="631648"/>
          </a:xfrm>
        </p:grpSpPr>
        <p:sp>
          <p:nvSpPr>
            <p:cNvPr id="5" name="Rectangle 4"/>
            <p:cNvSpPr/>
            <p:nvPr/>
          </p:nvSpPr>
          <p:spPr>
            <a:xfrm>
              <a:off x="1066800" y="445532"/>
              <a:ext cx="2954655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Critical Flow Ration, 	</a:t>
              </a:r>
              <a:endParaRPr lang="en-US" sz="22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Rectangle 19"/>
                <p:cNvSpPr/>
                <p:nvPr/>
              </p:nvSpPr>
              <p:spPr>
                <a:xfrm>
                  <a:off x="3547079" y="457200"/>
                  <a:ext cx="502638" cy="4308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sz="2200" i="1" dirty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200" dirty="0" smtClean="0"/>
                    <a:t>,</a:t>
                  </a:r>
                  <a:endParaRPr lang="en-US" sz="2200" dirty="0"/>
                </a:p>
              </p:txBody>
            </p:sp>
          </mc:Choice>
          <mc:Fallback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7079" y="457200"/>
                  <a:ext cx="502638" cy="430887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l="-1220" t="-8451" r="-14634" b="-267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Rectangle 20"/>
                <p:cNvSpPr/>
                <p:nvPr/>
              </p:nvSpPr>
              <p:spPr>
                <a:xfrm>
                  <a:off x="3916835" y="457200"/>
                  <a:ext cx="502765" cy="4308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200" dirty="0"/>
                </a:p>
              </p:txBody>
            </p:sp>
          </mc:Choice>
          <mc:Fallback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6835" y="457200"/>
                  <a:ext cx="502765" cy="430887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Rectangle 30"/>
                <p:cNvSpPr/>
                <p:nvPr/>
              </p:nvSpPr>
              <p:spPr>
                <a:xfrm>
                  <a:off x="4316010" y="381000"/>
                  <a:ext cx="2956643" cy="6316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2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=</a:t>
                  </a:r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</a:t>
                  </a:r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22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/>
                            </a:rPr>
                            <m:t>𝑇𝑟𝑎𝑓𝑓𝑖𝑐</m:t>
                          </m:r>
                          <m:r>
                            <a:rPr lang="en-US" sz="2200" i="1">
                              <a:latin typeface="Cambria Math"/>
                            </a:rPr>
                            <m:t> </m:t>
                          </m:r>
                          <m:r>
                            <a:rPr lang="en-US" sz="2200" i="1">
                              <a:latin typeface="Cambria Math"/>
                            </a:rPr>
                            <m:t>𝐹𝑙𝑜𝑤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𝑃𝐶𝑈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/>
                            </a:rPr>
                            <m:t>𝑆</m:t>
                          </m:r>
                          <m:r>
                            <a:rPr lang="en-US" sz="2200" i="1">
                              <a:latin typeface="Cambria Math"/>
                            </a:rPr>
                            <m:t>𝑎𝑡𝑢𝑟𝑎𝑡𝑒𝑑</m:t>
                          </m:r>
                          <m:r>
                            <a:rPr lang="en-US" sz="2200" i="1">
                              <a:latin typeface="Cambria Math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𝑉</m:t>
                          </m:r>
                          <m:r>
                            <a:rPr lang="en-US" sz="2200" i="1">
                              <a:latin typeface="Cambria Math"/>
                            </a:rPr>
                            <m:t>𝑜𝑙𝑢𝑚𝑒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𝑃𝐶𝑈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a14:m>
                  <a:endParaRPr lang="en-US" sz="2200" dirty="0"/>
                </a:p>
              </p:txBody>
            </p:sp>
          </mc:Choice>
          <mc:Fallback>
            <p:sp>
              <p:nvSpPr>
                <p:cNvPr id="31" name="Rectangle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6010" y="381000"/>
                  <a:ext cx="2956643" cy="631648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l="-24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Group 36"/>
          <p:cNvGrpSpPr/>
          <p:nvPr/>
        </p:nvGrpSpPr>
        <p:grpSpPr>
          <a:xfrm>
            <a:off x="1013825" y="3341094"/>
            <a:ext cx="5234575" cy="468906"/>
            <a:chOff x="1066800" y="2895600"/>
            <a:chExt cx="5234575" cy="468906"/>
          </a:xfrm>
        </p:grpSpPr>
        <p:grpSp>
          <p:nvGrpSpPr>
            <p:cNvPr id="32" name="Group 31"/>
            <p:cNvGrpSpPr/>
            <p:nvPr/>
          </p:nvGrpSpPr>
          <p:grpSpPr>
            <a:xfrm>
              <a:off x="1066800" y="2920232"/>
              <a:ext cx="5234575" cy="444274"/>
              <a:chOff x="1219200" y="2082032"/>
              <a:chExt cx="5234575" cy="444274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1219200" y="2082032"/>
                <a:ext cx="5234575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Red Time 1 , 	       =  (C – (      + Amber  ))</a:t>
                </a:r>
                <a:endParaRPr lang="en-US" sz="2200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" name="Rectangle 33"/>
                  <p:cNvSpPr/>
                  <p:nvPr/>
                </p:nvSpPr>
                <p:spPr>
                  <a:xfrm>
                    <a:off x="3032724" y="2095419"/>
                    <a:ext cx="547329" cy="43088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20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b="0" i="1" dirty="0" smtClean="0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200" dirty="0"/>
                  </a:p>
                </p:txBody>
              </p:sp>
            </mc:Choice>
            <mc:Fallback>
              <p:sp>
                <p:nvSpPr>
                  <p:cNvPr id="34" name="Rectangle 3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32724" y="2095419"/>
                    <a:ext cx="547329" cy="430887"/>
                  </a:xfrm>
                  <a:prstGeom prst="rect">
                    <a:avLst/>
                  </a:prstGeom>
                  <a:blipFill rotWithShape="1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Rectangle 35"/>
                <p:cNvSpPr/>
                <p:nvPr/>
              </p:nvSpPr>
              <p:spPr>
                <a:xfrm>
                  <a:off x="4328124" y="2895600"/>
                  <a:ext cx="548676" cy="4308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200" dirty="0"/>
                </a:p>
              </p:txBody>
            </p:sp>
          </mc:Choice>
          <mc:Fallback>
            <p:sp>
              <p:nvSpPr>
                <p:cNvPr id="36" name="Rectangle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8124" y="2895600"/>
                  <a:ext cx="548676" cy="430887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oup 37"/>
          <p:cNvGrpSpPr/>
          <p:nvPr/>
        </p:nvGrpSpPr>
        <p:grpSpPr>
          <a:xfrm>
            <a:off x="1013825" y="3950694"/>
            <a:ext cx="5234575" cy="468906"/>
            <a:chOff x="1066800" y="2895600"/>
            <a:chExt cx="5234575" cy="468906"/>
          </a:xfrm>
        </p:grpSpPr>
        <p:grpSp>
          <p:nvGrpSpPr>
            <p:cNvPr id="39" name="Group 38"/>
            <p:cNvGrpSpPr/>
            <p:nvPr/>
          </p:nvGrpSpPr>
          <p:grpSpPr>
            <a:xfrm>
              <a:off x="1066800" y="2920232"/>
              <a:ext cx="5234575" cy="444274"/>
              <a:chOff x="1219200" y="2082032"/>
              <a:chExt cx="5234575" cy="444274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1219200" y="2082032"/>
                <a:ext cx="5234575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Red Time 2 , 	       =  (C – (      + Amber  ))</a:t>
                </a:r>
                <a:endParaRPr lang="en-US" sz="2200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2" name="Rectangle 41"/>
                  <p:cNvSpPr/>
                  <p:nvPr/>
                </p:nvSpPr>
                <p:spPr>
                  <a:xfrm>
                    <a:off x="3032724" y="2095419"/>
                    <a:ext cx="553870" cy="43088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20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b="0" i="1" dirty="0" smtClean="0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200" dirty="0"/>
                  </a:p>
                </p:txBody>
              </p:sp>
            </mc:Choice>
            <mc:Fallback>
              <p:sp>
                <p:nvSpPr>
                  <p:cNvPr id="42" name="Rectangle 4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32724" y="2095419"/>
                    <a:ext cx="553870" cy="430887"/>
                  </a:xfrm>
                  <a:prstGeom prst="rect">
                    <a:avLst/>
                  </a:prstGeom>
                  <a:blipFill rotWithShape="1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Rectangle 39"/>
                <p:cNvSpPr/>
                <p:nvPr/>
              </p:nvSpPr>
              <p:spPr>
                <a:xfrm>
                  <a:off x="4328124" y="2895600"/>
                  <a:ext cx="548805" cy="4308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200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200" dirty="0"/>
                </a:p>
              </p:txBody>
            </p:sp>
          </mc:Choice>
          <mc:Fallback>
            <p:sp>
              <p:nvSpPr>
                <p:cNvPr id="40" name="Rectangle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8124" y="2895600"/>
                  <a:ext cx="548805" cy="430887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Rectangle 42"/>
          <p:cNvSpPr/>
          <p:nvPr/>
        </p:nvSpPr>
        <p:spPr>
          <a:xfrm>
            <a:off x="1066800" y="2831068"/>
            <a:ext cx="158889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Amber = 3s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97676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DCFD6-181A-4708-BC90-B4DFB2A30A53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157463"/>
              </p:ext>
            </p:extLst>
          </p:nvPr>
        </p:nvGraphicFramePr>
        <p:xfrm>
          <a:off x="335284" y="914400"/>
          <a:ext cx="8503916" cy="5056410"/>
        </p:xfrm>
        <a:graphic>
          <a:graphicData uri="http://schemas.openxmlformats.org/drawingml/2006/table">
            <a:tbl>
              <a:tblPr firstRow="1">
                <a:tableStyleId>{C4B1156A-380E-4F78-BDF5-A606A8083BF9}</a:tableStyleId>
              </a:tblPr>
              <a:tblGrid>
                <a:gridCol w="3164278"/>
                <a:gridCol w="524795"/>
                <a:gridCol w="473589"/>
                <a:gridCol w="462894"/>
                <a:gridCol w="484304"/>
                <a:gridCol w="473589"/>
                <a:gridCol w="473589"/>
                <a:gridCol w="552522"/>
                <a:gridCol w="473589"/>
                <a:gridCol w="473589"/>
                <a:gridCol w="473589"/>
                <a:gridCol w="473589"/>
              </a:tblGrid>
              <a:tr h="278418">
                <a:tc>
                  <a:txBody>
                    <a:bodyPr/>
                    <a:lstStyle/>
                    <a:p>
                      <a:pPr algn="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</a:t>
                      </a:r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381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</a:tr>
              <a:tr h="278418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Green Time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(Lane1)</a:t>
                      </a:r>
                      <a:endParaRPr 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</a:tr>
              <a:tr h="505507">
                <a:tc>
                  <a:txBody>
                    <a:bodyPr/>
                    <a:lstStyle/>
                    <a:p>
                      <a:pPr algn="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OFF</a:t>
                      </a:r>
                    </a:p>
                    <a:p>
                      <a:pPr algn="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</a:t>
                      </a:r>
                    </a:p>
                  </a:txBody>
                  <a:tcPr marL="51328" marR="51328" marT="25665" marB="25665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</a:tr>
              <a:tr h="278418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Amber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Time(Lane1)</a:t>
                      </a:r>
                      <a:endParaRPr 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</a:tr>
              <a:tr h="505507">
                <a:tc>
                  <a:txBody>
                    <a:bodyPr/>
                    <a:lstStyle/>
                    <a:p>
                      <a:pPr algn="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OFF</a:t>
                      </a:r>
                    </a:p>
                    <a:p>
                      <a:pPr algn="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</a:t>
                      </a:r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</a:tr>
              <a:tr h="278418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Read Time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(Lane1)</a:t>
                      </a:r>
                      <a:endParaRPr 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</a:tr>
              <a:tr h="505507">
                <a:tc>
                  <a:txBody>
                    <a:bodyPr/>
                    <a:lstStyle/>
                    <a:p>
                      <a:pPr algn="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OFF</a:t>
                      </a:r>
                    </a:p>
                    <a:p>
                      <a:pPr algn="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</a:t>
                      </a:r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</a:tr>
              <a:tr h="278418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Time(Lane2)</a:t>
                      </a:r>
                      <a:endParaRPr 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</a:tr>
              <a:tr h="505507">
                <a:tc>
                  <a:txBody>
                    <a:bodyPr/>
                    <a:lstStyle/>
                    <a:p>
                      <a:pPr algn="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OFF</a:t>
                      </a:r>
                    </a:p>
                    <a:p>
                      <a:pPr algn="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</a:t>
                      </a:r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</a:tr>
              <a:tr h="278418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Green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Time (Lane2)</a:t>
                      </a:r>
                      <a:endParaRPr 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</a:tr>
              <a:tr h="505507">
                <a:tc>
                  <a:txBody>
                    <a:bodyPr/>
                    <a:lstStyle/>
                    <a:p>
                      <a:pPr algn="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OFF</a:t>
                      </a:r>
                    </a:p>
                    <a:p>
                      <a:pPr algn="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</a:t>
                      </a:r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</a:tr>
              <a:tr h="278418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Amber Time (Lane2)</a:t>
                      </a:r>
                      <a:endParaRPr 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</a:tr>
              <a:tr h="278418">
                <a:tc>
                  <a:txBody>
                    <a:bodyPr/>
                    <a:lstStyle/>
                    <a:p>
                      <a:pPr algn="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OFF</a:t>
                      </a:r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11"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Delay</a:t>
                      </a:r>
                      <a:r>
                        <a:rPr lang="en-US" sz="15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(seconds)</a:t>
                      </a:r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28" marR="51328" marT="25665" marB="25665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0" y="607689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(8). Timing Diagram of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Phase-Plan</a:t>
            </a:r>
          </a:p>
        </p:txBody>
      </p:sp>
      <p:sp>
        <p:nvSpPr>
          <p:cNvPr id="5" name="Oval 4"/>
          <p:cNvSpPr/>
          <p:nvPr/>
        </p:nvSpPr>
        <p:spPr>
          <a:xfrm>
            <a:off x="8382000" y="6248400"/>
            <a:ext cx="685800" cy="5334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600" y="76200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Continued;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94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609600"/>
          </a:xfrm>
        </p:spPr>
        <p:txBody>
          <a:bodyPr>
            <a:noAutofit/>
          </a:bodyPr>
          <a:lstStyle/>
          <a:p>
            <a:r>
              <a:rPr lang="en-US" altLang="en-US" sz="32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Outlines of Presentation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686800" cy="5867400"/>
          </a:xfrm>
        </p:spPr>
        <p:txBody>
          <a:bodyPr>
            <a:noAutofit/>
          </a:bodyPr>
          <a:lstStyle/>
          <a:p>
            <a:pPr marL="571500" indent="-571500">
              <a:buFont typeface="Wingdings" panose="05000000000000000000" pitchFamily="2" charset="2"/>
              <a:buChar char="Ø"/>
              <a:defRPr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  <a:p>
            <a:pPr marL="571500" indent="-571500">
              <a:buFont typeface="Wingdings" panose="05000000000000000000" pitchFamily="2" charset="2"/>
              <a:buChar char="Ø"/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Aims and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marL="571500" indent="-571500">
              <a:buFont typeface="Wingdings" panose="05000000000000000000" pitchFamily="2" charset="2"/>
              <a:buChar char="Ø"/>
              <a:defRPr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  <a:defRPr/>
            </a:pPr>
            <a:r>
              <a:rPr lang="en-US" altLang="en-US" sz="2000" dirty="0" smtClean="0">
                <a:latin typeface="Times New Roman" pitchFamily="18" charset="0"/>
                <a:cs typeface="Times New Roman" pitchFamily="18" charset="0"/>
              </a:rPr>
              <a:t>System Overviews of Adaptive Traffic Signal Control System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  <a:defRPr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Main Control Unit</a:t>
            </a:r>
          </a:p>
          <a:p>
            <a:pPr marL="971550" lvl="1" indent="-571500">
              <a:buFont typeface="Wingdings" panose="05000000000000000000" pitchFamily="2" charset="2"/>
              <a:buChar char="v"/>
              <a:defRPr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Main Control Unit Flow Chart</a:t>
            </a:r>
          </a:p>
          <a:p>
            <a:pPr marL="971550" lvl="1" indent="-571500">
              <a:buFont typeface="Wingdings" panose="05000000000000000000" pitchFamily="2" charset="2"/>
              <a:buChar char="v"/>
              <a:defRPr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 of Main Control Unit</a:t>
            </a:r>
          </a:p>
          <a:p>
            <a:pPr marL="571500" indent="-571500">
              <a:buFont typeface="Wingdings" panose="05000000000000000000" pitchFamily="2" charset="2"/>
              <a:buChar char="Ø"/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 and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</a:p>
          <a:p>
            <a:pPr marL="571500" indent="-571500">
              <a:buFont typeface="Wingdings" panose="05000000000000000000" pitchFamily="2" charset="2"/>
              <a:buChar char="Ø"/>
              <a:defRPr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Webster’s Method</a:t>
            </a:r>
          </a:p>
          <a:p>
            <a:pPr marL="571500" indent="-571500">
              <a:buFont typeface="Wingdings" panose="05000000000000000000" pitchFamily="2" charset="2"/>
              <a:buChar char="Ø"/>
              <a:defRPr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Datagram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  <a:defRPr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Traffic Control Unit</a:t>
            </a:r>
          </a:p>
          <a:p>
            <a:pPr marL="971550" lvl="1" indent="-571500">
              <a:buFont typeface="Wingdings" panose="05000000000000000000" pitchFamily="2" charset="2"/>
              <a:buChar char="v"/>
              <a:defRPr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Flow Chart</a:t>
            </a:r>
          </a:p>
          <a:p>
            <a:pPr marL="971550" lvl="1" indent="-571500">
              <a:buFont typeface="Wingdings" panose="05000000000000000000" pitchFamily="2" charset="2"/>
              <a:buChar char="v"/>
              <a:defRPr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 of Upper Controls Units</a:t>
            </a:r>
          </a:p>
          <a:p>
            <a:pPr marL="571500" indent="-571500">
              <a:buFont typeface="Wingdings" panose="05000000000000000000" pitchFamily="2" charset="2"/>
              <a:buChar char="Ø"/>
              <a:defRPr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400802"/>
            <a:ext cx="2133600" cy="365125"/>
          </a:xfrm>
        </p:spPr>
        <p:txBody>
          <a:bodyPr/>
          <a:lstStyle/>
          <a:p>
            <a:fld id="{9E5DCFD6-181A-4708-BC90-B4DFB2A30A53}" type="slidenum">
              <a:rPr lang="en-US" sz="16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/>
              <a:t>2</a:t>
            </a:fld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8382000" y="6248400"/>
            <a:ext cx="685800" cy="5334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06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DCFD6-181A-4708-BC90-B4DFB2A30A53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-32385" y="76200"/>
            <a:ext cx="9144000" cy="762000"/>
          </a:xfrm>
        </p:spPr>
        <p:txBody>
          <a:bodyPr>
            <a:normAutofit/>
          </a:bodyPr>
          <a:lstStyle/>
          <a:p>
            <a:r>
              <a:rPr lang="en-US" altLang="en-US" sz="32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User Datagram Protocol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4800" y="914400"/>
            <a:ext cx="8686800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core members of the Internet protocol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suite. </a:t>
            </a: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acilitates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exchange of messages between computing devices in a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network.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Include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 numbers in the datagram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header.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oesn’t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the error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checking.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ommonly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in time-sensitive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communications.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643526"/>
            <a:ext cx="6553200" cy="2528674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371600" y="6126162"/>
            <a:ext cx="6553200" cy="5794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Figure(9). User Datagram Communication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8382000" y="6248400"/>
            <a:ext cx="685800" cy="5334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87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533400"/>
          </a:xfrm>
        </p:spPr>
        <p:txBody>
          <a:bodyPr>
            <a:noAutofit/>
          </a:bodyPr>
          <a:lstStyle/>
          <a:p>
            <a:r>
              <a:rPr lang="en-US" altLang="en-US" sz="32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Main Control Unit Flow Chat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400802"/>
            <a:ext cx="2133600" cy="365125"/>
          </a:xfrm>
        </p:spPr>
        <p:txBody>
          <a:bodyPr/>
          <a:lstStyle/>
          <a:p>
            <a:fld id="{9E5DCFD6-181A-4708-BC90-B4DFB2A30A53}" type="slidenum">
              <a:rPr lang="en-US" sz="16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/>
              <a:t>21</a:t>
            </a:fld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0" y="6202362"/>
            <a:ext cx="9144000" cy="5794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Figure(10). Flow chat for Main Control Unit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8382000" y="6248400"/>
            <a:ext cx="685800" cy="5334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901168" y="1162050"/>
            <a:ext cx="7480832" cy="4705350"/>
            <a:chOff x="901168" y="1238250"/>
            <a:chExt cx="7480832" cy="4705350"/>
          </a:xfrm>
        </p:grpSpPr>
        <p:sp>
          <p:nvSpPr>
            <p:cNvPr id="6" name="Rounded Rectangle 5"/>
            <p:cNvSpPr/>
            <p:nvPr/>
          </p:nvSpPr>
          <p:spPr>
            <a:xfrm>
              <a:off x="901168" y="1238250"/>
              <a:ext cx="1055761" cy="570112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Start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" name="Straight Arrow Connector 6"/>
            <p:cNvCxnSpPr>
              <a:stCxn id="6" idx="3"/>
              <a:endCxn id="8" idx="1"/>
            </p:cNvCxnSpPr>
            <p:nvPr/>
          </p:nvCxnSpPr>
          <p:spPr>
            <a:xfrm>
              <a:off x="1956929" y="1523306"/>
              <a:ext cx="487274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2444204" y="1238250"/>
              <a:ext cx="1461823" cy="570112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Initialization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" name="Straight Arrow Connector 8"/>
            <p:cNvCxnSpPr>
              <a:stCxn id="8" idx="3"/>
              <a:endCxn id="24" idx="1"/>
            </p:cNvCxnSpPr>
            <p:nvPr/>
          </p:nvCxnSpPr>
          <p:spPr>
            <a:xfrm>
              <a:off x="3906027" y="1523306"/>
              <a:ext cx="406062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6261187" y="2200314"/>
              <a:ext cx="1461823" cy="498848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Receive</a:t>
              </a:r>
            </a:p>
            <a:p>
              <a:pPr algn="ctr"/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Diamond 10"/>
            <p:cNvSpPr/>
            <p:nvPr/>
          </p:nvSpPr>
          <p:spPr>
            <a:xfrm>
              <a:off x="6122533" y="3002033"/>
              <a:ext cx="1762902" cy="677008"/>
            </a:xfrm>
            <a:prstGeom prst="diamond">
              <a:avLst/>
            </a:prstGeom>
            <a:solidFill>
              <a:srgbClr val="00206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Ready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" name="Straight Arrow Connector 11"/>
            <p:cNvCxnSpPr>
              <a:stCxn id="10" idx="2"/>
              <a:endCxn id="11" idx="0"/>
            </p:cNvCxnSpPr>
            <p:nvPr/>
          </p:nvCxnSpPr>
          <p:spPr>
            <a:xfrm>
              <a:off x="6992100" y="2699161"/>
              <a:ext cx="11886" cy="302872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655900" y="3002033"/>
              <a:ext cx="497500" cy="34540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706804" y="3012945"/>
              <a:ext cx="554903" cy="34540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Yes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" name="Elbow Connector 14"/>
            <p:cNvCxnSpPr>
              <a:stCxn id="11" idx="1"/>
              <a:endCxn id="16" idx="0"/>
            </p:cNvCxnSpPr>
            <p:nvPr/>
          </p:nvCxnSpPr>
          <p:spPr>
            <a:xfrm rot="10800000" flipV="1">
              <a:off x="5198449" y="3340537"/>
              <a:ext cx="924085" cy="963992"/>
            </a:xfrm>
            <a:prstGeom prst="bentConnector2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4281908" y="4304529"/>
              <a:ext cx="1833079" cy="641376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Select data from database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" name="Elbow Connector 16"/>
            <p:cNvCxnSpPr>
              <a:stCxn id="11" idx="3"/>
              <a:endCxn id="10" idx="3"/>
            </p:cNvCxnSpPr>
            <p:nvPr/>
          </p:nvCxnSpPr>
          <p:spPr>
            <a:xfrm flipH="1" flipV="1">
              <a:off x="7723010" y="2449737"/>
              <a:ext cx="162425" cy="890800"/>
            </a:xfrm>
            <a:prstGeom prst="bentConnector3">
              <a:avLst>
                <a:gd name="adj1" fmla="val -291177"/>
              </a:avLst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6571935" y="4304529"/>
              <a:ext cx="1558005" cy="641376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Calculate</a:t>
              </a:r>
            </a:p>
            <a:p>
              <a:pPr algn="ctr"/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Cycle time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61187" y="1238250"/>
              <a:ext cx="1461823" cy="570112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Send to client by UDP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" name="Straight Arrow Connector 19"/>
            <p:cNvCxnSpPr>
              <a:stCxn id="19" idx="2"/>
              <a:endCxn id="10" idx="0"/>
            </p:cNvCxnSpPr>
            <p:nvPr/>
          </p:nvCxnSpPr>
          <p:spPr>
            <a:xfrm>
              <a:off x="6992099" y="1808362"/>
              <a:ext cx="0" cy="391952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6" idx="3"/>
              <a:endCxn id="18" idx="1"/>
            </p:cNvCxnSpPr>
            <p:nvPr/>
          </p:nvCxnSpPr>
          <p:spPr>
            <a:xfrm>
              <a:off x="6114989" y="4625217"/>
              <a:ext cx="456947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8" idx="2"/>
              <a:endCxn id="23" idx="0"/>
            </p:cNvCxnSpPr>
            <p:nvPr/>
          </p:nvCxnSpPr>
          <p:spPr>
            <a:xfrm>
              <a:off x="7350938" y="4945905"/>
              <a:ext cx="11793" cy="356319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6343462" y="5302224"/>
              <a:ext cx="2038538" cy="641376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Send data to Arduino by UDP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312089" y="1238250"/>
              <a:ext cx="1461823" cy="570112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 Start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5" name="Straight Arrow Connector 24"/>
            <p:cNvCxnSpPr>
              <a:stCxn id="24" idx="3"/>
              <a:endCxn id="19" idx="1"/>
            </p:cNvCxnSpPr>
            <p:nvPr/>
          </p:nvCxnSpPr>
          <p:spPr>
            <a:xfrm>
              <a:off x="5773913" y="1523306"/>
              <a:ext cx="487274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0" idx="1"/>
              <a:endCxn id="32" idx="3"/>
            </p:cNvCxnSpPr>
            <p:nvPr/>
          </p:nvCxnSpPr>
          <p:spPr>
            <a:xfrm flipH="1">
              <a:off x="5791200" y="2449738"/>
              <a:ext cx="469987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4329377" y="2164682"/>
              <a:ext cx="1461823" cy="570112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Object Detections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4" name="Straight Arrow Connector 33"/>
            <p:cNvCxnSpPr>
              <a:stCxn id="32" idx="1"/>
              <a:endCxn id="36" idx="3"/>
            </p:cNvCxnSpPr>
            <p:nvPr/>
          </p:nvCxnSpPr>
          <p:spPr>
            <a:xfrm flipH="1">
              <a:off x="3581401" y="2449738"/>
              <a:ext cx="747976" cy="8406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1676401" y="2173088"/>
              <a:ext cx="1905000" cy="570112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Car Counting with YOLOv3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Flowchart: Magnetic Disk 38"/>
            <p:cNvSpPr/>
            <p:nvPr/>
          </p:nvSpPr>
          <p:spPr>
            <a:xfrm>
              <a:off x="2057400" y="4085493"/>
              <a:ext cx="1076035" cy="1324707"/>
            </a:xfrm>
            <a:prstGeom prst="flowChartMagneticDisk">
              <a:avLst/>
            </a:prstGeom>
            <a:solidFill>
              <a:srgbClr val="00206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MySQL Database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676400" y="3163688"/>
              <a:ext cx="1905000" cy="570112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Traffic Data insert into Database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4" name="Straight Arrow Connector 43"/>
            <p:cNvCxnSpPr>
              <a:stCxn id="36" idx="2"/>
              <a:endCxn id="43" idx="0"/>
            </p:cNvCxnSpPr>
            <p:nvPr/>
          </p:nvCxnSpPr>
          <p:spPr>
            <a:xfrm flipH="1">
              <a:off x="2628900" y="2743200"/>
              <a:ext cx="1" cy="420488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2595418" y="3717891"/>
              <a:ext cx="0" cy="350000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endCxn id="16" idx="1"/>
            </p:cNvCxnSpPr>
            <p:nvPr/>
          </p:nvCxnSpPr>
          <p:spPr>
            <a:xfrm>
              <a:off x="3133435" y="4625217"/>
              <a:ext cx="1148473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287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9" cy="762000"/>
          </a:xfrm>
        </p:spPr>
        <p:txBody>
          <a:bodyPr>
            <a:normAutofit/>
          </a:bodyPr>
          <a:lstStyle/>
          <a:p>
            <a:r>
              <a:rPr lang="en-US" altLang="en-US" sz="32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Traffic Control Unit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7086600" cy="5562600"/>
          </a:xfrm>
        </p:spPr>
        <p:txBody>
          <a:bodyPr>
            <a:no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Solar panel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Battery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Solar Charge Controller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Controller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ENC28J60 Ethernet Module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GB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Seven Segment Display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GB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CCTV IP Camera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GB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Buck Converter</a:t>
            </a: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400802"/>
            <a:ext cx="2133600" cy="365125"/>
          </a:xfrm>
        </p:spPr>
        <p:txBody>
          <a:bodyPr/>
          <a:lstStyle/>
          <a:p>
            <a:fld id="{9E5DCFD6-181A-4708-BC90-B4DFB2A30A53}" type="slidenum">
              <a:rPr lang="en-US" sz="16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/>
              <a:t>22</a:t>
            </a:fld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5800" y="5105400"/>
            <a:ext cx="4510923" cy="5794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Figure(11). Traffic Control Unit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219200"/>
            <a:ext cx="4510923" cy="38862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8382000" y="6248400"/>
            <a:ext cx="685800" cy="5334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34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DCFD6-181A-4708-BC90-B4DFB2A30A53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9" cy="762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Battery</a:t>
            </a:r>
            <a:endParaRPr lang="en-US" sz="32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9" t="23880" r="19154" b="17015"/>
          <a:stretch/>
        </p:blipFill>
        <p:spPr>
          <a:xfrm>
            <a:off x="6103407" y="1385832"/>
            <a:ext cx="2888194" cy="30204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400" y="1219200"/>
            <a:ext cx="5870005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Required Power for controller 	= 3.15 W</a:t>
            </a: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Required power for LEDs	= 3.75 W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Total Watts, P = 3.15 + 3.75 = 7 W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1 days, E = 7W x 24hr = 168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</a:t>
            </a: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Ampere hour per day, Ah = 168Wh  / 12V = 14Ah</a:t>
            </a:r>
          </a:p>
          <a:p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Battery Capacity =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=		= 35 Ah</a:t>
            </a:r>
          </a:p>
          <a:p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Required Battery = 12V 35Ah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2286000" y="3962400"/>
                <a:ext cx="3527311" cy="7352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i="1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/>
                              <a:cs typeface="Times New Roman" panose="02020603050405020304" pitchFamily="18" charset="0"/>
                            </a:rPr>
                            <m:t>𝐴</m:t>
                          </m:r>
                          <m:r>
                            <a:rPr lang="en-US" sz="2200" i="1">
                              <a:latin typeface="Cambria Math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200" i="1">
                              <a:latin typeface="Cambria Math"/>
                              <a:ea typeface="Cambria Math"/>
                              <a:cs typeface="Times New Roman" panose="02020603050405020304" pitchFamily="18" charset="0"/>
                            </a:rPr>
                            <m:t>x</m:t>
                          </m:r>
                          <m:r>
                            <a:rPr lang="en-US" sz="2200" i="1">
                              <a:latin typeface="Cambria Math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200" i="1">
                              <a:latin typeface="Cambria Math"/>
                              <a:cs typeface="Times New Roman" panose="02020603050405020304" pitchFamily="18" charset="0"/>
                            </a:rPr>
                            <m:t>𝑆𝑡𝑎𝑛𝑑</m:t>
                          </m:r>
                          <m:r>
                            <a:rPr lang="en-US" sz="2200" i="1">
                              <a:latin typeface="Cambria Math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200" i="1">
                              <a:latin typeface="Cambria Math"/>
                              <a:cs typeface="Times New Roman" panose="02020603050405020304" pitchFamily="18" charset="0"/>
                            </a:rPr>
                            <m:t>𝑏𝑦</m:t>
                          </m:r>
                          <m:r>
                            <a:rPr lang="en-US" sz="2200" i="1">
                              <a:latin typeface="Cambria Math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200" i="1">
                              <a:latin typeface="Cambria Math"/>
                              <a:cs typeface="Times New Roman" panose="02020603050405020304" pitchFamily="18" charset="0"/>
                            </a:rPr>
                            <m:t>𝑑𝑎𝑦</m:t>
                          </m:r>
                        </m:num>
                        <m:den>
                          <m:r>
                            <a:rPr lang="en-US" sz="2200" i="1">
                              <a:latin typeface="Cambria Math"/>
                              <a:cs typeface="Times New Roman" panose="02020603050405020304" pitchFamily="18" charset="0"/>
                            </a:rPr>
                            <m:t>𝑀𝑎𝑥</m:t>
                          </m:r>
                          <m:r>
                            <a:rPr lang="en-US" sz="2200" i="1">
                              <a:latin typeface="Cambria Math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200" i="1">
                              <a:latin typeface="Cambria Math"/>
                              <a:cs typeface="Times New Roman" panose="02020603050405020304" pitchFamily="18" charset="0"/>
                            </a:rPr>
                            <m:t>𝐷𝑂𝐷</m:t>
                          </m:r>
                          <m:r>
                            <a:rPr lang="en-US" sz="22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200" i="1" smtClean="0">
                              <a:latin typeface="Cambria Math"/>
                              <a:ea typeface="Cambria Math"/>
                              <a:cs typeface="Times New Roman" panose="02020603050405020304" pitchFamily="18" charset="0"/>
                            </a:rPr>
                            <m:t>x</m:t>
                          </m:r>
                          <m:r>
                            <a:rPr lang="en-US" sz="2200" i="1">
                              <a:latin typeface="Cambria Math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𝐷𝑒𝑟𝑎𝑡𝑒</m:t>
                          </m:r>
                          <m:r>
                            <a:rPr lang="en-US" sz="22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𝐹𝑎𝑐𝑡𝑜𝑟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962400"/>
                <a:ext cx="3527311" cy="73526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2362200" y="4758059"/>
                <a:ext cx="1034257" cy="7283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i="1" dirty="0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200" i="1" dirty="0">
                              <a:latin typeface="Cambria Math"/>
                              <a:cs typeface="Times New Roman" panose="02020603050405020304" pitchFamily="18" charset="0"/>
                            </a:rPr>
                            <m:t>14 </m:t>
                          </m:r>
                          <m:r>
                            <m:rPr>
                              <m:sty m:val="p"/>
                            </m:rPr>
                            <a:rPr lang="en-US" sz="2200" i="1" dirty="0">
                              <a:latin typeface="Cambria Math"/>
                              <a:ea typeface="Cambria Math"/>
                              <a:cs typeface="Times New Roman" panose="02020603050405020304" pitchFamily="18" charset="0"/>
                            </a:rPr>
                            <m:t>x</m:t>
                          </m:r>
                          <m:r>
                            <a:rPr lang="en-US" sz="2200" i="1" dirty="0">
                              <a:latin typeface="Cambria Math"/>
                              <a:ea typeface="Cambria Math"/>
                              <a:cs typeface="Times New Roman" panose="02020603050405020304" pitchFamily="18" charset="0"/>
                            </a:rPr>
                            <m:t> 2</m:t>
                          </m:r>
                        </m:num>
                        <m:den>
                          <m:r>
                            <a:rPr lang="en-US" sz="2200" i="1" dirty="0">
                              <a:latin typeface="Cambria Math"/>
                              <a:cs typeface="Times New Roman" panose="02020603050405020304" pitchFamily="18" charset="0"/>
                            </a:rPr>
                            <m:t>0.8</m:t>
                          </m:r>
                          <m:r>
                            <a:rPr lang="en-US" sz="2200" b="0" i="1" dirty="0" smtClean="0">
                              <a:latin typeface="Cambria Math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200" i="1" dirty="0" smtClean="0">
                              <a:latin typeface="Cambria Math"/>
                              <a:ea typeface="Cambria Math"/>
                              <a:cs typeface="Times New Roman" panose="02020603050405020304" pitchFamily="18" charset="0"/>
                            </a:rPr>
                            <m:t>x</m:t>
                          </m:r>
                          <m:r>
                            <a:rPr lang="en-US" sz="2200" b="0" i="1" dirty="0" smtClean="0">
                              <a:latin typeface="Cambria Math"/>
                              <a:ea typeface="Cambria Math"/>
                              <a:cs typeface="Times New Roman" panose="02020603050405020304" pitchFamily="18" charset="0"/>
                            </a:rPr>
                            <m:t> 1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4758059"/>
                <a:ext cx="1034257" cy="72834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/>
          <p:cNvSpPr txBox="1">
            <a:spLocks/>
          </p:cNvSpPr>
          <p:nvPr/>
        </p:nvSpPr>
        <p:spPr>
          <a:xfrm>
            <a:off x="5872031" y="4495800"/>
            <a:ext cx="3271969" cy="5794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Figure(11).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12V 35Ah Battery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8382000" y="6248400"/>
            <a:ext cx="685800" cy="5334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94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DCFD6-181A-4708-BC90-B4DFB2A30A53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9" cy="762000"/>
          </a:xfrm>
        </p:spPr>
        <p:txBody>
          <a:bodyPr>
            <a:normAutofit/>
          </a:bodyPr>
          <a:lstStyle/>
          <a:p>
            <a:r>
              <a:rPr lang="en-US" altLang="en-US" sz="32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Solar Panel</a:t>
            </a:r>
            <a:endParaRPr lang="en-US" sz="3200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152400" y="1127879"/>
                <a:ext cx="7355615" cy="31393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63550" indent="-4635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Voltage at maximum power (</a:t>
                </a:r>
                <a:r>
                  <a:rPr lang="en-US" sz="2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Vmp</a:t>
                </a: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: 18V</a:t>
                </a:r>
              </a:p>
              <a:p>
                <a:pPr marL="463550" indent="-4635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Current 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maximum power (Imp) </a:t>
                </a: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2.22A</a:t>
                </a:r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63550" indent="-4635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Open circuit voltage (</a:t>
                </a:r>
                <a:r>
                  <a:rPr lang="en-US" sz="2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Voc</a:t>
                </a: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            : 21.24V</a:t>
                </a:r>
              </a:p>
              <a:p>
                <a:pPr marL="463550" indent="-4635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Short circuit current (</a:t>
                </a:r>
                <a:r>
                  <a:rPr lang="en-US" sz="2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Isc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: 2.5A</a:t>
                </a:r>
              </a:p>
              <a:p>
                <a:pPr marL="463550" indent="-4635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Panel Efficiency		           : 12.84 %</a:t>
                </a:r>
              </a:p>
              <a:p>
                <a:pPr marL="463550" indent="-4635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Panel Area			           : 0.276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2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2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127879"/>
                <a:ext cx="7355615" cy="3139321"/>
              </a:xfrm>
              <a:prstGeom prst="rect">
                <a:avLst/>
              </a:prstGeom>
              <a:blipFill rotWithShape="1">
                <a:blip r:embed="rId2"/>
                <a:stretch>
                  <a:fillRect l="-829" b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143000"/>
            <a:ext cx="2667000" cy="40386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024431" y="5364162"/>
            <a:ext cx="3271969" cy="5794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Figure(11).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Solar Panel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8382000" y="6248400"/>
            <a:ext cx="685800" cy="5334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68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DCFD6-181A-4708-BC90-B4DFB2A30A53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79295" y="1143000"/>
            <a:ext cx="538330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0375" indent="-46037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sed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charge a battery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60375" indent="-46037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perational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amplifiers are used to monitor panel voltage and load current continuously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60375" indent="-46037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solar energy is bypassed using a transistor to a dummy load when the battery gets full charging. </a:t>
            </a: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0375" indent="-46037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protect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battery from over charging.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152400"/>
            <a:ext cx="9117106" cy="762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Solar Charge Controller</a:t>
            </a:r>
            <a:endParaRPr lang="en-US" sz="3200" dirty="0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0" t="25191" r="7143" b="20925"/>
          <a:stretch/>
        </p:blipFill>
        <p:spPr>
          <a:xfrm>
            <a:off x="5626101" y="1905000"/>
            <a:ext cx="3289299" cy="2133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26101" y="4114800"/>
            <a:ext cx="32892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(17).  Solar Charge Controller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8382000" y="6248400"/>
            <a:ext cx="685800" cy="5334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01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DCFD6-181A-4708-BC90-B4DFB2A30A53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6858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lang="en-US" sz="32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8600" y="1243958"/>
            <a:ext cx="5257800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3550" indent="-4635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Arduino Nano is used to control signal and timing.</a:t>
            </a:r>
          </a:p>
          <a:p>
            <a:pPr marL="463550" indent="-4635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Arduino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Nano is a small,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compactable,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flexible and breadboard friendly Microcontroller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board.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3550" indent="-4635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Numbers of Input / Output Pins are compatible.</a:t>
            </a:r>
          </a:p>
          <a:p>
            <a:pPr marL="463550" indent="-4635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voltage is 5V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vary from 7 to 12V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5638800" y="3886200"/>
            <a:ext cx="3138488" cy="5794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Figure(12). Arduino Nano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8382000" y="6248400"/>
            <a:ext cx="685800" cy="5334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808" y="1570038"/>
            <a:ext cx="3175192" cy="239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3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7682" y="6338423"/>
            <a:ext cx="2133600" cy="365125"/>
          </a:xfrm>
        </p:spPr>
        <p:txBody>
          <a:bodyPr/>
          <a:lstStyle/>
          <a:p>
            <a:fld id="{9E5DCFD6-181A-4708-BC90-B4DFB2A30A53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4"/>
          <p:cNvPicPr preferRelativeResize="0">
            <a:picLocks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47800"/>
            <a:ext cx="2895600" cy="2819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0" y="1219200"/>
            <a:ext cx="54102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Standalone 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Ethernet unit with on board MAC </a:t>
            </a:r>
            <a:r>
              <a:rPr lang="en-GB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PHY, 8 Kbytes of Buffer RAM and an SPI serial </a:t>
            </a:r>
            <a:r>
              <a:rPr lang="en-GB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interface. </a:t>
            </a:r>
          </a:p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rovide 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network (IP) stack capable of both TCP and </a:t>
            </a:r>
            <a:r>
              <a:rPr lang="en-GB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UDP.</a:t>
            </a:r>
          </a:p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GB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ata-rate is 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to 10 </a:t>
            </a:r>
            <a:r>
              <a:rPr lang="en-GB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Mbps.</a:t>
            </a:r>
            <a:endParaRPr lang="en-GB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 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to network with </a:t>
            </a:r>
            <a:r>
              <a:rPr lang="en-GB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RJ45 </a:t>
            </a:r>
            <a:r>
              <a:rPr lang="en-GB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cable.</a:t>
            </a:r>
          </a:p>
          <a:p>
            <a:pPr marL="349250" indent="-3492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Supply voltage is 3.3V or 5V.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52400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ENC28J60 Ethernet Module</a:t>
            </a:r>
            <a:endParaRPr lang="en-US" sz="32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095999" y="4349301"/>
            <a:ext cx="2931459" cy="5794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Figure(13). ENC28J60 Ethernet Module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8382000" y="6248400"/>
            <a:ext cx="685800" cy="5334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28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DCFD6-181A-4708-BC90-B4DFB2A30A5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52400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74HC595 Serial to Parallel Shift Register</a:t>
            </a:r>
            <a:endParaRPr lang="en-US" sz="32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914400"/>
            <a:ext cx="4222376" cy="5678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9250" indent="-3492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8-bit serial-in / serial or parallel-out shift register with a storage register and 3-state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outputs.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9250" indent="-3492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akes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bits from the serial input and outputs 8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pins.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9250" indent="-3492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Shift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 and latch have independent clock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inputs.</a:t>
            </a:r>
          </a:p>
          <a:p>
            <a:pPr marL="349250" indent="-3492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onnect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than 1 shift register in parallel.</a:t>
            </a:r>
          </a:p>
          <a:p>
            <a:pPr marL="349250" indent="-3492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Voltage is 2V to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6V.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9250" indent="-3492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76800" y="4191000"/>
            <a:ext cx="39624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(14). 74HC595 shift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</a:p>
        </p:txBody>
      </p:sp>
      <p:sp>
        <p:nvSpPr>
          <p:cNvPr id="9" name="Oval 8"/>
          <p:cNvSpPr/>
          <p:nvPr/>
        </p:nvSpPr>
        <p:spPr>
          <a:xfrm>
            <a:off x="8382000" y="6248400"/>
            <a:ext cx="685800" cy="5334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295400"/>
            <a:ext cx="3962400" cy="327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27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DCFD6-181A-4708-BC90-B4DFB2A30A53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152400"/>
            <a:ext cx="914400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Seven segments Display Construction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8382000" y="6248400"/>
            <a:ext cx="685800" cy="5334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90600" y="6336268"/>
            <a:ext cx="716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Figure(15). Circuit 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Diagram of 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RGB Seven Segments Display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04800" y="838200"/>
            <a:ext cx="8458199" cy="899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3550" indent="-4635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 with RGB leds and transistors.</a:t>
            </a:r>
          </a:p>
          <a:p>
            <a:pPr marL="463550" indent="-4635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display number with traffic signal color.</a:t>
            </a:r>
          </a:p>
        </p:txBody>
      </p:sp>
      <p:pic>
        <p:nvPicPr>
          <p:cNvPr id="8" name="Picture 7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930063"/>
            <a:ext cx="7162800" cy="433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17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7722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Abstract</a:t>
            </a:r>
            <a:endParaRPr lang="en-US" sz="32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0" y="1066802"/>
            <a:ext cx="85344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Traffic Congestion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is the major problem which every country faces .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The simplest way for controlling a traffic light is using timer for each phase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Another way is to use electronic sensors in order to detect vehicles, and produce signal that cycles. 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This system control the time interval of the traffic light based on traffic density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for controlling the traffic light by image processing.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Camera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will be installed alongside the traffic light. 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Capture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image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sequences and then analyze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using digital image processing for vehicle detection, and according to traffic conditions on the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road, that control traffic signal timing.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229600" y="6400802"/>
            <a:ext cx="762000" cy="365125"/>
          </a:xfrm>
        </p:spPr>
        <p:txBody>
          <a:bodyPr>
            <a:noAutofit/>
          </a:bodyPr>
          <a:lstStyle/>
          <a:p>
            <a:fld id="{9E5DCFD6-181A-4708-BC90-B4DFB2A30A53}" type="slidenum">
              <a:rPr lang="en-US" sz="16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/>
              <a:t>3</a:t>
            </a:fld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8382000" y="6248400"/>
            <a:ext cx="685800" cy="5334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78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DCFD6-181A-4708-BC90-B4DFB2A30A53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04801" y="1026616"/>
            <a:ext cx="52578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 of video cameras to transmit a signal to a specific place, on a limited set of monitors.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mploy point-to-point (P2P), point-to-multipoint (P2MP) by using wired or wireless links such as IP address.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sed to monitor traffic conditions.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Send data to main control unit.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52400"/>
            <a:ext cx="8229600" cy="762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CCTV IP Camera</a:t>
            </a:r>
            <a:endParaRPr lang="en-US" sz="3200" dirty="0">
              <a:solidFill>
                <a:srgbClr val="FFFF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937" y="1371599"/>
            <a:ext cx="3406875" cy="320040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562602" y="4602162"/>
            <a:ext cx="3387210" cy="5794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Figure(16). CCTV IP Camera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8382000" y="6248400"/>
            <a:ext cx="685800" cy="5334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02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DCFD6-181A-4708-BC90-B4DFB2A30A53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1000" y="838200"/>
            <a:ext cx="89154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sed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step down the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 voltage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onsists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an inductor, diode, capacitor, switch and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error amplifier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switch control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circuitry.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Vary output voltage is adjusted by precision potentiometer.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52400"/>
            <a:ext cx="914400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Buck Converter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442949" y="5638800"/>
            <a:ext cx="4258101" cy="5794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Figure(18). Buck Converter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8382000" y="6248400"/>
            <a:ext cx="685800" cy="5334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6" t="33433" r="19154" b="36716"/>
          <a:stretch/>
        </p:blipFill>
        <p:spPr>
          <a:xfrm>
            <a:off x="2442949" y="3429000"/>
            <a:ext cx="4258102" cy="210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27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DCFD6-181A-4708-BC90-B4DFB2A30A53}" type="slidenum">
              <a:rPr lang="en-US" smtClean="0"/>
              <a:pPr/>
              <a:t>32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09600" y="1295400"/>
            <a:ext cx="7924799" cy="4954392"/>
            <a:chOff x="228600" y="381000"/>
            <a:chExt cx="8085251" cy="6172200"/>
          </a:xfrm>
          <a:solidFill>
            <a:schemeClr val="tx2">
              <a:lumMod val="75000"/>
            </a:schemeClr>
          </a:solidFill>
        </p:grpSpPr>
        <p:sp>
          <p:nvSpPr>
            <p:cNvPr id="6" name="Rounded Rectangle 5"/>
            <p:cNvSpPr/>
            <p:nvPr/>
          </p:nvSpPr>
          <p:spPr>
            <a:xfrm>
              <a:off x="228600" y="381000"/>
              <a:ext cx="1190882" cy="609600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Start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" name="Straight Arrow Connector 6"/>
            <p:cNvCxnSpPr>
              <a:stCxn id="6" idx="3"/>
              <a:endCxn id="8" idx="1"/>
            </p:cNvCxnSpPr>
            <p:nvPr/>
          </p:nvCxnSpPr>
          <p:spPr>
            <a:xfrm>
              <a:off x="1419482" y="685800"/>
              <a:ext cx="457200" cy="0"/>
            </a:xfrm>
            <a:prstGeom prst="straightConnector1">
              <a:avLst/>
            </a:prstGeom>
            <a:grpFill/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1876682" y="381000"/>
              <a:ext cx="1628518" cy="6096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Initialization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" name="Straight Arrow Connector 8"/>
            <p:cNvCxnSpPr>
              <a:stCxn id="8" idx="3"/>
              <a:endCxn id="16" idx="1"/>
            </p:cNvCxnSpPr>
            <p:nvPr/>
          </p:nvCxnSpPr>
          <p:spPr>
            <a:xfrm>
              <a:off x="3505200" y="685800"/>
              <a:ext cx="519355" cy="0"/>
            </a:xfrm>
            <a:prstGeom prst="straightConnector1">
              <a:avLst/>
            </a:prstGeom>
            <a:grpFill/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Diamond 9"/>
            <p:cNvSpPr/>
            <p:nvPr/>
          </p:nvSpPr>
          <p:spPr>
            <a:xfrm>
              <a:off x="3886201" y="1308100"/>
              <a:ext cx="2111296" cy="723900"/>
            </a:xfrm>
            <a:prstGeom prst="diamond">
              <a:avLst/>
            </a:prstGeom>
            <a:solidFill>
              <a:srgbClr val="00206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Receive data ?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29200" y="2032000"/>
              <a:ext cx="46679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505200" y="1307068"/>
              <a:ext cx="52065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Yes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" name="Elbow Connector 12"/>
            <p:cNvCxnSpPr>
              <a:stCxn id="10" idx="1"/>
              <a:endCxn id="14" idx="0"/>
            </p:cNvCxnSpPr>
            <p:nvPr/>
          </p:nvCxnSpPr>
          <p:spPr>
            <a:xfrm rot="10800000" flipV="1">
              <a:off x="3050761" y="1670050"/>
              <a:ext cx="835440" cy="311150"/>
            </a:xfrm>
            <a:prstGeom prst="bentConnector2">
              <a:avLst/>
            </a:prstGeom>
            <a:grpFill/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2029084" y="1981200"/>
              <a:ext cx="2043354" cy="6096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Split timer count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" name="Elbow Connector 14"/>
            <p:cNvCxnSpPr>
              <a:stCxn id="16" idx="3"/>
              <a:endCxn id="28" idx="0"/>
            </p:cNvCxnSpPr>
            <p:nvPr/>
          </p:nvCxnSpPr>
          <p:spPr>
            <a:xfrm>
              <a:off x="5791200" y="685800"/>
              <a:ext cx="1680426" cy="685800"/>
            </a:xfrm>
            <a:prstGeom prst="bentConnector2">
              <a:avLst/>
            </a:prstGeom>
            <a:grpFill/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4024555" y="381000"/>
              <a:ext cx="1766645" cy="6096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Connect server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Diamond 16"/>
            <p:cNvSpPr/>
            <p:nvPr/>
          </p:nvSpPr>
          <p:spPr>
            <a:xfrm>
              <a:off x="1876683" y="3860800"/>
              <a:ext cx="2362200" cy="787400"/>
            </a:xfrm>
            <a:prstGeom prst="diamond">
              <a:avLst/>
            </a:prstGeom>
            <a:solidFill>
              <a:srgbClr val="00206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Count &gt; 0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Straight Arrow Connector 17"/>
            <p:cNvCxnSpPr>
              <a:stCxn id="21" idx="2"/>
              <a:endCxn id="17" idx="0"/>
            </p:cNvCxnSpPr>
            <p:nvPr/>
          </p:nvCxnSpPr>
          <p:spPr>
            <a:xfrm flipH="1">
              <a:off x="3057783" y="3556000"/>
              <a:ext cx="20426" cy="304800"/>
            </a:xfrm>
            <a:prstGeom prst="straightConnector1">
              <a:avLst/>
            </a:prstGeom>
            <a:grpFill/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/>
            <p:cNvCxnSpPr>
              <a:stCxn id="17" idx="1"/>
              <a:endCxn id="20" idx="0"/>
            </p:cNvCxnSpPr>
            <p:nvPr/>
          </p:nvCxnSpPr>
          <p:spPr>
            <a:xfrm rot="10800000" flipV="1">
              <a:off x="1638301" y="4254500"/>
              <a:ext cx="238382" cy="622300"/>
            </a:xfrm>
            <a:prstGeom prst="bentConnector2">
              <a:avLst/>
            </a:prstGeom>
            <a:grpFill/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914400" y="4876800"/>
              <a:ext cx="1447801" cy="7620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Send data to 74HC595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056532" y="2946400"/>
              <a:ext cx="2043354" cy="6096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Count --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2" name="Straight Arrow Connector 21"/>
            <p:cNvCxnSpPr>
              <a:stCxn id="14" idx="2"/>
              <a:endCxn id="21" idx="0"/>
            </p:cNvCxnSpPr>
            <p:nvPr/>
          </p:nvCxnSpPr>
          <p:spPr>
            <a:xfrm>
              <a:off x="3050761" y="2590800"/>
              <a:ext cx="27448" cy="355600"/>
            </a:xfrm>
            <a:prstGeom prst="straightConnector1">
              <a:avLst/>
            </a:prstGeom>
            <a:grpFill/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040227" y="3796268"/>
              <a:ext cx="46679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524001" y="3872468"/>
              <a:ext cx="52065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Yes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5" name="Elbow Connector 24"/>
            <p:cNvCxnSpPr>
              <a:stCxn id="17" idx="3"/>
              <a:endCxn id="28" idx="3"/>
            </p:cNvCxnSpPr>
            <p:nvPr/>
          </p:nvCxnSpPr>
          <p:spPr>
            <a:xfrm flipV="1">
              <a:off x="4238883" y="1676400"/>
              <a:ext cx="4074968" cy="2578100"/>
            </a:xfrm>
            <a:prstGeom prst="bentConnector3">
              <a:avLst>
                <a:gd name="adj1" fmla="val 105610"/>
              </a:avLst>
            </a:prstGeom>
            <a:grpFill/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0" idx="1"/>
              <a:endCxn id="21" idx="1"/>
            </p:cNvCxnSpPr>
            <p:nvPr/>
          </p:nvCxnSpPr>
          <p:spPr>
            <a:xfrm rot="10800000" flipH="1">
              <a:off x="914400" y="3251200"/>
              <a:ext cx="1142132" cy="2006600"/>
            </a:xfrm>
            <a:prstGeom prst="bentConnector3">
              <a:avLst>
                <a:gd name="adj1" fmla="val -20015"/>
              </a:avLst>
            </a:prstGeom>
            <a:grpFill/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8" idx="1"/>
              <a:endCxn id="10" idx="3"/>
            </p:cNvCxnSpPr>
            <p:nvPr/>
          </p:nvCxnSpPr>
          <p:spPr>
            <a:xfrm flipH="1" flipV="1">
              <a:off x="5997497" y="1670050"/>
              <a:ext cx="631903" cy="6350"/>
            </a:xfrm>
            <a:prstGeom prst="straightConnector1">
              <a:avLst/>
            </a:prstGeom>
            <a:grpFill/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6629400" y="1371600"/>
              <a:ext cx="1684451" cy="6096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Send </a:t>
              </a:r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‘ready’ 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server</a:t>
              </a:r>
            </a:p>
          </p:txBody>
        </p:sp>
        <p:cxnSp>
          <p:nvCxnSpPr>
            <p:cNvPr id="29" name="Elbow Connector 28"/>
            <p:cNvCxnSpPr>
              <a:stCxn id="10" idx="2"/>
              <a:endCxn id="28" idx="2"/>
            </p:cNvCxnSpPr>
            <p:nvPr/>
          </p:nvCxnSpPr>
          <p:spPr>
            <a:xfrm rot="5400000" flipH="1" flipV="1">
              <a:off x="6181337" y="741711"/>
              <a:ext cx="50800" cy="2529777"/>
            </a:xfrm>
            <a:prstGeom prst="bentConnector3">
              <a:avLst>
                <a:gd name="adj1" fmla="val -907146"/>
              </a:avLst>
            </a:prstGeom>
            <a:grpFill/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0" idx="3"/>
              <a:endCxn id="31" idx="1"/>
            </p:cNvCxnSpPr>
            <p:nvPr/>
          </p:nvCxnSpPr>
          <p:spPr>
            <a:xfrm>
              <a:off x="2362201" y="5257800"/>
              <a:ext cx="886081" cy="0"/>
            </a:xfrm>
            <a:prstGeom prst="straightConnector1">
              <a:avLst/>
            </a:prstGeom>
            <a:grpFill/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/>
            <p:cNvSpPr/>
            <p:nvPr/>
          </p:nvSpPr>
          <p:spPr>
            <a:xfrm>
              <a:off x="3248282" y="4876800"/>
              <a:ext cx="1447801" cy="7620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Display </a:t>
              </a:r>
            </a:p>
            <a:p>
              <a:pPr algn="ctr"/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 Segments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914399" y="5943600"/>
              <a:ext cx="1447801" cy="6096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LED ON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3" name="Straight Arrow Connector 32"/>
            <p:cNvCxnSpPr>
              <a:stCxn id="20" idx="2"/>
              <a:endCxn id="32" idx="0"/>
            </p:cNvCxnSpPr>
            <p:nvPr/>
          </p:nvCxnSpPr>
          <p:spPr>
            <a:xfrm flipH="1">
              <a:off x="1638300" y="5638800"/>
              <a:ext cx="1" cy="304800"/>
            </a:xfrm>
            <a:prstGeom prst="straightConnector1">
              <a:avLst/>
            </a:prstGeom>
            <a:grpFill/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itle 1"/>
          <p:cNvSpPr>
            <a:spLocks noGrp="1"/>
          </p:cNvSpPr>
          <p:nvPr>
            <p:ph type="title"/>
          </p:nvPr>
        </p:nvSpPr>
        <p:spPr>
          <a:xfrm>
            <a:off x="0" y="76199"/>
            <a:ext cx="9144000" cy="838201"/>
          </a:xfrm>
        </p:spPr>
        <p:txBody>
          <a:bodyPr>
            <a:noAutofit/>
          </a:bodyPr>
          <a:lstStyle/>
          <a:p>
            <a:r>
              <a:rPr lang="en-US" altLang="en-US" sz="32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Traffic Control Unit Flow Chat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0" y="6278562"/>
            <a:ext cx="9144000" cy="5794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Figure(19). Flow chat for Traffic Control Unit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8382000" y="6248400"/>
            <a:ext cx="685800" cy="5334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81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762000"/>
          </a:xfrm>
        </p:spPr>
        <p:txBody>
          <a:bodyPr>
            <a:normAutofit/>
          </a:bodyPr>
          <a:lstStyle/>
          <a:p>
            <a:r>
              <a:rPr lang="en-US" altLang="en-US" sz="32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Circuit Diagram for Traffic Control Unit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400802"/>
            <a:ext cx="2133600" cy="365125"/>
          </a:xfrm>
        </p:spPr>
        <p:txBody>
          <a:bodyPr/>
          <a:lstStyle/>
          <a:p>
            <a:fld id="{9E5DCFD6-181A-4708-BC90-B4DFB2A30A53}" type="slidenum">
              <a:rPr lang="en-US" sz="16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/>
              <a:t>33</a:t>
            </a:fld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973762"/>
            <a:ext cx="9144000" cy="5794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Figure(20). Circuit Diagram of Traffic Control Unit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5"/>
          <a:stretch/>
        </p:blipFill>
        <p:spPr>
          <a:xfrm>
            <a:off x="381000" y="1066800"/>
            <a:ext cx="8343899" cy="48768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8382000" y="6248400"/>
            <a:ext cx="685800" cy="5334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3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DCFD6-181A-4708-BC90-B4DFB2A30A53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8382000" y="6248400"/>
            <a:ext cx="685800" cy="5334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34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12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DCFD6-181A-4708-BC90-B4DFB2A30A53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6096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32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8382000" y="6248400"/>
            <a:ext cx="685800" cy="5334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5800" y="1066800"/>
            <a:ext cx="8305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3550" indent="-4635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Traffic status collects camera.</a:t>
            </a:r>
          </a:p>
          <a:p>
            <a:pPr marL="463550" indent="-4635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Cars counting with YOLOv3 and Python.</a:t>
            </a:r>
          </a:p>
          <a:p>
            <a:pPr marL="463550" indent="-4635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timing cycle, green split time and red time with Webster’s Methods.</a:t>
            </a:r>
          </a:p>
          <a:p>
            <a:pPr marL="463550" indent="-4635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Send update cycle time to traffic control unit by UDP protocol.</a:t>
            </a:r>
          </a:p>
          <a:p>
            <a:pPr marL="463550" indent="-4635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Traffic timing cycle time can be change according to traffic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3550" indent="-4635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04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DCFD6-181A-4708-BC90-B4DFB2A30A53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6096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  <a:endParaRPr lang="en-US" sz="32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8382000" y="6248400"/>
            <a:ext cx="685800" cy="5334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1143000"/>
            <a:ext cx="8305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3550" indent="-4635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implement traffic control unit.</a:t>
            </a:r>
          </a:p>
          <a:p>
            <a:pPr marL="463550" indent="-4635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 with main control unit and CCTV IP Camera.</a:t>
            </a:r>
          </a:p>
          <a:p>
            <a:pPr marL="463550" indent="-4635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Camera positon and angle for each phase.</a:t>
            </a:r>
          </a:p>
          <a:p>
            <a:pPr marL="463550" indent="-4635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implementation and testing with signalize traffic junction.</a:t>
            </a:r>
          </a:p>
          <a:p>
            <a:pPr marL="463550" indent="-4635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02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229600" y="6400802"/>
            <a:ext cx="762000" cy="365125"/>
          </a:xfrm>
        </p:spPr>
        <p:txBody>
          <a:bodyPr>
            <a:normAutofit/>
          </a:bodyPr>
          <a:lstStyle/>
          <a:p>
            <a:fld id="{9E5DCFD6-181A-4708-BC90-B4DFB2A30A53}" type="slidenum">
              <a:rPr lang="en-US" sz="16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/>
              <a:t>37</a:t>
            </a:fld>
            <a:endParaRPr lang="en-US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3072827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altLang="en-US" sz="44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Any Comments And Suggestions?</a:t>
            </a:r>
            <a:endParaRPr lang="en-US" altLang="en-US" sz="44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8382000" y="6248400"/>
            <a:ext cx="685800" cy="5334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37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90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400802"/>
            <a:ext cx="2133600" cy="365125"/>
          </a:xfrm>
        </p:spPr>
        <p:txBody>
          <a:bodyPr/>
          <a:lstStyle/>
          <a:p>
            <a:fld id="{9E5DCFD6-181A-4708-BC90-B4DFB2A30A53}" type="slidenum">
              <a:rPr lang="en-US" sz="16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/>
              <a:t>38</a:t>
            </a:fld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idx="1"/>
          </p:nvPr>
        </p:nvSpPr>
        <p:spPr>
          <a:xfrm>
            <a:off x="0" y="3124200"/>
            <a:ext cx="9144000" cy="6858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4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Thank For Your Attention</a:t>
            </a:r>
          </a:p>
        </p:txBody>
      </p:sp>
      <p:sp>
        <p:nvSpPr>
          <p:cNvPr id="6" name="Oval 5"/>
          <p:cNvSpPr/>
          <p:nvPr/>
        </p:nvSpPr>
        <p:spPr>
          <a:xfrm>
            <a:off x="8382000" y="6248400"/>
            <a:ext cx="685800" cy="5334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66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5257" y="152400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Aims and Objectives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176" y="914400"/>
            <a:ext cx="8077224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adaptive traffic signal control system which system will reduce traffic congestion </a:t>
            </a:r>
            <a:r>
              <a:rPr lang="en-GB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issue.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Webster’s </a:t>
            </a:r>
            <a:r>
              <a:rPr lang="en-GB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Methods.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image processing with </a:t>
            </a:r>
            <a:r>
              <a:rPr lang="en-GB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python.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 and image processing </a:t>
            </a:r>
            <a:r>
              <a:rPr lang="en-GB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techniques.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object detection and classification with deep neural </a:t>
            </a:r>
            <a:r>
              <a:rPr lang="en-GB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network.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study User Datagram Protocol in Ethernet communication.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reduce traffic congestion, time, cost and energy.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2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229600" y="6400802"/>
            <a:ext cx="762000" cy="365125"/>
          </a:xfrm>
        </p:spPr>
        <p:txBody>
          <a:bodyPr>
            <a:noAutofit/>
          </a:bodyPr>
          <a:lstStyle/>
          <a:p>
            <a:fld id="{9E5DCFD6-181A-4708-BC90-B4DFB2A30A53}" type="slidenum">
              <a:rPr lang="en-US" sz="16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/>
              <a:t>4</a:t>
            </a:fld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8382000" y="6248400"/>
            <a:ext cx="685800" cy="5334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37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60960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  <a:latin typeface="Times New Roman" pitchFamily="18" charset="0"/>
              </a:rPr>
              <a:t>Introduction</a:t>
            </a:r>
            <a:endParaRPr lang="en-US" sz="3200" b="1" dirty="0">
              <a:solidFill>
                <a:srgbClr val="FFFF00"/>
              </a:solidFill>
              <a:latin typeface="Times New Roman" pitchFamily="18" charset="0"/>
            </a:endParaRP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229600" y="6400802"/>
            <a:ext cx="762000" cy="365125"/>
          </a:xfrm>
        </p:spPr>
        <p:txBody>
          <a:bodyPr>
            <a:noAutofit/>
          </a:bodyPr>
          <a:lstStyle/>
          <a:p>
            <a:fld id="{9E5DCFD6-181A-4708-BC90-B4DFB2A30A53}" type="slidenum">
              <a:rPr lang="en-US" sz="16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/>
              <a:t>5</a:t>
            </a:fld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" y="990600"/>
            <a:ext cx="7924824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000" dirty="0">
                <a:latin typeface="Times New Roman"/>
                <a:ea typeface="Calibri"/>
              </a:rPr>
              <a:t>The </a:t>
            </a:r>
            <a:r>
              <a:rPr lang="en-GB" sz="2200" dirty="0">
                <a:latin typeface="Times New Roman"/>
                <a:ea typeface="Calibri"/>
              </a:rPr>
              <a:t>timing of a traffic signal is continuously adjusted based on the changing arrival patterns of vehicles at an </a:t>
            </a:r>
            <a:r>
              <a:rPr lang="en-GB" sz="2200" dirty="0" smtClean="0">
                <a:latin typeface="Times New Roman"/>
                <a:ea typeface="Calibri"/>
              </a:rPr>
              <a:t>intersection.</a:t>
            </a:r>
            <a:endParaRPr lang="en-US" sz="2200" dirty="0">
              <a:latin typeface="Times New Roman"/>
              <a:ea typeface="Calibri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200" dirty="0">
                <a:latin typeface="Times New Roman"/>
                <a:ea typeface="Calibri"/>
              </a:rPr>
              <a:t>Collect data using </a:t>
            </a:r>
            <a:r>
              <a:rPr lang="en-GB" sz="2200" dirty="0" smtClean="0">
                <a:latin typeface="Times New Roman"/>
                <a:ea typeface="Calibri"/>
              </a:rPr>
              <a:t>Camera.</a:t>
            </a:r>
            <a:endParaRPr lang="en-GB" sz="2200" dirty="0">
              <a:latin typeface="Times New Roman"/>
              <a:ea typeface="Calibri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200" dirty="0">
                <a:latin typeface="Times New Roman"/>
                <a:ea typeface="Calibri"/>
              </a:rPr>
              <a:t>Evaluated and signal timing improvements are </a:t>
            </a:r>
            <a:r>
              <a:rPr lang="en-GB" sz="2200" dirty="0" smtClean="0">
                <a:latin typeface="Times New Roman"/>
                <a:ea typeface="Calibri"/>
              </a:rPr>
              <a:t>developed.</a:t>
            </a:r>
            <a:endParaRPr lang="en-GB" sz="2200" dirty="0">
              <a:latin typeface="Times New Roman"/>
              <a:ea typeface="Calibri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200" dirty="0">
                <a:latin typeface="Times New Roman"/>
                <a:ea typeface="Calibri"/>
              </a:rPr>
              <a:t>Finally, implement signal timing updates</a:t>
            </a:r>
            <a:r>
              <a:rPr lang="en-GB" sz="2200" dirty="0" smtClean="0">
                <a:latin typeface="Times New Roman"/>
                <a:ea typeface="Calibri"/>
              </a:rPr>
              <a:t>.</a:t>
            </a:r>
            <a:endParaRPr lang="en-GB" sz="2200" dirty="0">
              <a:latin typeface="Times New Roman"/>
              <a:ea typeface="Calibri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200" dirty="0">
                <a:latin typeface="Times New Roman"/>
                <a:ea typeface="Calibri"/>
              </a:rPr>
              <a:t>Adaptive signal control typically improves travel time and delay by 10 percent and as much as 50 percent at locations with outdated signal timing plans.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200" dirty="0">
                <a:latin typeface="Times New Roman"/>
                <a:ea typeface="Calibri"/>
              </a:rPr>
              <a:t>The process is continuously repeated internally by the system hardware or software.</a:t>
            </a:r>
          </a:p>
          <a:p>
            <a:pPr algn="just"/>
            <a:endParaRPr lang="en-US" sz="2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8382000" y="6248400"/>
            <a:ext cx="685800" cy="5334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71600"/>
            <a:ext cx="8380086" cy="4876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914400"/>
          </a:xfrm>
        </p:spPr>
        <p:txBody>
          <a:bodyPr>
            <a:noAutofit/>
          </a:bodyPr>
          <a:lstStyle/>
          <a:p>
            <a:r>
              <a:rPr lang="en-US" altLang="en-US" sz="32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System Overview of Adaptive Traffic Signal Control System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34200" y="6416677"/>
            <a:ext cx="2133600" cy="365125"/>
          </a:xfrm>
        </p:spPr>
        <p:txBody>
          <a:bodyPr/>
          <a:lstStyle/>
          <a:p>
            <a:fld id="{9E5DCFD6-181A-4708-BC90-B4DFB2A30A53}" type="slidenum">
              <a:rPr lang="en-US" sz="16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/>
              <a:t>6</a:t>
            </a:fld>
            <a:endParaRPr lang="en-US" sz="16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96552" y="3352800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 cable</a:t>
            </a:r>
            <a:endParaRPr lang="en-US" b="1" dirty="0">
              <a:solidFill>
                <a:schemeClr val="bg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72200" y="5562600"/>
            <a:ext cx="2027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Control Unit</a:t>
            </a:r>
            <a:endParaRPr lang="en-US" b="1" dirty="0">
              <a:solidFill>
                <a:schemeClr val="bg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29400" y="2057400"/>
            <a:ext cx="2176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Traffic Control Unit</a:t>
            </a:r>
            <a:endParaRPr lang="en-US" b="1" dirty="0">
              <a:solidFill>
                <a:schemeClr val="bg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8382000" y="6248400"/>
            <a:ext cx="685800" cy="5334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6287869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Figure(1). System Overview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of  Adaptive Traffic Signal Control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55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38" y="5943600"/>
            <a:ext cx="9144000" cy="579438"/>
          </a:xfrm>
        </p:spPr>
        <p:txBody>
          <a:bodyPr>
            <a:no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Figure(2).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Block Diagram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of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Adaptive Traffic Signal Control System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34200" y="6356352"/>
            <a:ext cx="2133600" cy="365125"/>
          </a:xfrm>
        </p:spPr>
        <p:txBody>
          <a:bodyPr/>
          <a:lstStyle/>
          <a:p>
            <a:fld id="{9E5DCFD6-181A-4708-BC90-B4DFB2A30A53}" type="slidenum">
              <a:rPr lang="en-US" sz="16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/>
              <a:t>7</a:t>
            </a:fld>
            <a:endParaRPr lang="en-US" sz="16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152400" y="1638301"/>
            <a:ext cx="3014933" cy="4229099"/>
            <a:chOff x="1600200" y="1638301"/>
            <a:chExt cx="2019301" cy="4229099"/>
          </a:xfrm>
        </p:grpSpPr>
        <p:sp>
          <p:nvSpPr>
            <p:cNvPr id="17" name="Rectangle 16"/>
            <p:cNvSpPr/>
            <p:nvPr/>
          </p:nvSpPr>
          <p:spPr>
            <a:xfrm>
              <a:off x="1600200" y="1638301"/>
              <a:ext cx="2019301" cy="4229099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905001" y="3131457"/>
              <a:ext cx="1405165" cy="801914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Main Controller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98436" y="1966687"/>
              <a:ext cx="1201965" cy="700313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Router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2" name="Straight Arrow Connector 31"/>
            <p:cNvCxnSpPr>
              <a:stCxn id="30" idx="2"/>
              <a:endCxn id="27" idx="0"/>
            </p:cNvCxnSpPr>
            <p:nvPr/>
          </p:nvCxnSpPr>
          <p:spPr>
            <a:xfrm>
              <a:off x="2599419" y="2667000"/>
              <a:ext cx="8164" cy="464457"/>
            </a:xfrm>
            <a:prstGeom prst="straightConnector1">
              <a:avLst/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/>
            <p:cNvSpPr/>
            <p:nvPr/>
          </p:nvSpPr>
          <p:spPr>
            <a:xfrm>
              <a:off x="1905001" y="4343401"/>
              <a:ext cx="1405165" cy="801914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 Power Supply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8" name="Straight Arrow Connector 37"/>
            <p:cNvCxnSpPr>
              <a:stCxn id="37" idx="0"/>
              <a:endCxn id="27" idx="2"/>
            </p:cNvCxnSpPr>
            <p:nvPr/>
          </p:nvCxnSpPr>
          <p:spPr>
            <a:xfrm flipV="1">
              <a:off x="2607584" y="3933371"/>
              <a:ext cx="0" cy="410030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3886200" y="838200"/>
            <a:ext cx="5105400" cy="5029200"/>
            <a:chOff x="3886200" y="685800"/>
            <a:chExt cx="5105400" cy="5029200"/>
          </a:xfrm>
        </p:grpSpPr>
        <p:sp>
          <p:nvSpPr>
            <p:cNvPr id="53" name="Rectangle 52"/>
            <p:cNvSpPr/>
            <p:nvPr/>
          </p:nvSpPr>
          <p:spPr>
            <a:xfrm>
              <a:off x="3886200" y="685800"/>
              <a:ext cx="5105400" cy="5029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624286" y="4116613"/>
              <a:ext cx="1919514" cy="693058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Seven Segments  LED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822294" y="838200"/>
              <a:ext cx="1016906" cy="6096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IP Camera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038601" y="1814289"/>
              <a:ext cx="1101274" cy="700311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Ethernet Shield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" name="Straight Arrow Connector 34"/>
            <p:cNvCxnSpPr>
              <a:stCxn id="34" idx="3"/>
              <a:endCxn id="36" idx="1"/>
            </p:cNvCxnSpPr>
            <p:nvPr/>
          </p:nvCxnSpPr>
          <p:spPr>
            <a:xfrm>
              <a:off x="5139875" y="2164445"/>
              <a:ext cx="498925" cy="14514"/>
            </a:xfrm>
            <a:prstGeom prst="straightConnector1">
              <a:avLst/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5638800" y="1828802"/>
              <a:ext cx="1919514" cy="700313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Arduino Nano</a:t>
              </a:r>
            </a:p>
            <a:p>
              <a:pPr algn="ctr"/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Micro Controller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038601" y="838200"/>
              <a:ext cx="1350736" cy="6096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Solar Panel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783943" y="838200"/>
              <a:ext cx="1600200" cy="6096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DC Power Supply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1" name="Straight Arrow Connector 40"/>
            <p:cNvCxnSpPr>
              <a:stCxn id="39" idx="3"/>
              <a:endCxn id="40" idx="1"/>
            </p:cNvCxnSpPr>
            <p:nvPr/>
          </p:nvCxnSpPr>
          <p:spPr>
            <a:xfrm>
              <a:off x="5389337" y="1143000"/>
              <a:ext cx="394606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40" idx="2"/>
              <a:endCxn id="36" idx="0"/>
            </p:cNvCxnSpPr>
            <p:nvPr/>
          </p:nvCxnSpPr>
          <p:spPr>
            <a:xfrm>
              <a:off x="6584043" y="1447800"/>
              <a:ext cx="14514" cy="381002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44" idx="2"/>
              <a:endCxn id="28" idx="0"/>
            </p:cNvCxnSpPr>
            <p:nvPr/>
          </p:nvCxnSpPr>
          <p:spPr>
            <a:xfrm flipH="1">
              <a:off x="6584043" y="3704771"/>
              <a:ext cx="8030" cy="411842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/>
            <p:cNvSpPr/>
            <p:nvPr/>
          </p:nvSpPr>
          <p:spPr>
            <a:xfrm>
              <a:off x="5638800" y="2971800"/>
              <a:ext cx="1906545" cy="732971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74HC595</a:t>
              </a:r>
            </a:p>
            <a:p>
              <a:pPr algn="ctr"/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Shift Register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5" name="Straight Arrow Connector 44"/>
            <p:cNvCxnSpPr>
              <a:stCxn id="36" idx="2"/>
              <a:endCxn id="44" idx="0"/>
            </p:cNvCxnSpPr>
            <p:nvPr/>
          </p:nvCxnSpPr>
          <p:spPr>
            <a:xfrm flipH="1">
              <a:off x="6592073" y="2529115"/>
              <a:ext cx="6484" cy="442685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8077200" y="1752600"/>
              <a:ext cx="762000" cy="8382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LEDs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7" name="Straight Arrow Connector 46"/>
            <p:cNvCxnSpPr>
              <a:stCxn id="36" idx="3"/>
              <a:endCxn id="46" idx="1"/>
            </p:cNvCxnSpPr>
            <p:nvPr/>
          </p:nvCxnSpPr>
          <p:spPr>
            <a:xfrm flipV="1">
              <a:off x="7558314" y="2171700"/>
              <a:ext cx="518886" cy="7259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40" idx="3"/>
              <a:endCxn id="29" idx="1"/>
            </p:cNvCxnSpPr>
            <p:nvPr/>
          </p:nvCxnSpPr>
          <p:spPr>
            <a:xfrm>
              <a:off x="7384143" y="1143000"/>
              <a:ext cx="438151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5334000" y="5105400"/>
              <a:ext cx="28396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Traffic Control Unit</a:t>
              </a:r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28600" y="5257800"/>
            <a:ext cx="2641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Control </a:t>
            </a: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</a:t>
            </a:r>
          </a:p>
        </p:txBody>
      </p:sp>
      <p:cxnSp>
        <p:nvCxnSpPr>
          <p:cNvPr id="33" name="Straight Arrow Connector 32"/>
          <p:cNvCxnSpPr>
            <a:stCxn id="30" idx="3"/>
            <a:endCxn id="34" idx="1"/>
          </p:cNvCxnSpPr>
          <p:nvPr/>
        </p:nvCxnSpPr>
        <p:spPr>
          <a:xfrm>
            <a:off x="2541592" y="2316844"/>
            <a:ext cx="1497009" cy="1"/>
          </a:xfrm>
          <a:prstGeom prst="straightConnector1">
            <a:avLst/>
          </a:prstGeom>
          <a:ln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29" idx="0"/>
            <a:endCxn id="30" idx="0"/>
          </p:cNvCxnSpPr>
          <p:nvPr/>
        </p:nvCxnSpPr>
        <p:spPr>
          <a:xfrm rot="16200000" flipH="1" flipV="1">
            <a:off x="4499475" y="-1864585"/>
            <a:ext cx="976087" cy="6686456"/>
          </a:xfrm>
          <a:prstGeom prst="bentConnector3">
            <a:avLst>
              <a:gd name="adj1" fmla="val -48218"/>
            </a:avLst>
          </a:prstGeom>
          <a:ln>
            <a:solidFill>
              <a:srgbClr val="FFFF00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8382000" y="6248400"/>
            <a:ext cx="685800" cy="5334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28600" y="76200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Continued;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66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685800"/>
          </a:xfrm>
        </p:spPr>
        <p:txBody>
          <a:bodyPr>
            <a:normAutofit/>
          </a:bodyPr>
          <a:lstStyle/>
          <a:p>
            <a:r>
              <a:rPr lang="en-US" altLang="en-US" sz="32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Main</a:t>
            </a:r>
            <a:r>
              <a:rPr lang="en-US" altLang="en-US" sz="36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32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Control</a:t>
            </a:r>
            <a:r>
              <a:rPr lang="en-US" altLang="en-US" sz="36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Unit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9200"/>
            <a:ext cx="7086600" cy="4419600"/>
          </a:xfrm>
        </p:spPr>
        <p:txBody>
          <a:bodyPr>
            <a:no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Computer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Router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LAN Repeater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AC power 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400802"/>
            <a:ext cx="2133600" cy="365125"/>
          </a:xfrm>
        </p:spPr>
        <p:txBody>
          <a:bodyPr/>
          <a:lstStyle/>
          <a:p>
            <a:fld id="{9E5DCFD6-181A-4708-BC90-B4DFB2A30A53}" type="slidenum">
              <a:rPr lang="en-US" sz="16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/>
              <a:t>8</a:t>
            </a:fld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605806"/>
            <a:ext cx="5105400" cy="3499594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4191000" y="5181600"/>
            <a:ext cx="4426568" cy="5794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Figure(3). Main Control Unit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8382000" y="6248400"/>
            <a:ext cx="685800" cy="5334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8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>
            <a:normAutofit/>
          </a:bodyPr>
          <a:lstStyle/>
          <a:p>
            <a:r>
              <a:rPr lang="en-US" altLang="en-US" sz="36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Functions of </a:t>
            </a:r>
            <a:r>
              <a:rPr lang="en-US" altLang="en-US" sz="32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Main</a:t>
            </a:r>
            <a:r>
              <a:rPr lang="en-US" altLang="en-US" sz="36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32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Control</a:t>
            </a:r>
            <a:r>
              <a:rPr lang="en-US" altLang="en-US" sz="36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Unit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8153400" cy="4876800"/>
          </a:xfrm>
        </p:spPr>
        <p:txBody>
          <a:bodyPr>
            <a:no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Collect Traffic Data from each Camera.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Objects Detection, Classification and Counting.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Server for each traffic control unit.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Calculate traffic timing signal for each phase.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Send update timing cycle to traffic control units.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Receive confirmation at the end of each cycle.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Store Traffic Data into MySQL Database.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400802"/>
            <a:ext cx="2133600" cy="365125"/>
          </a:xfrm>
        </p:spPr>
        <p:txBody>
          <a:bodyPr/>
          <a:lstStyle/>
          <a:p>
            <a:fld id="{9E5DCFD6-181A-4708-BC90-B4DFB2A30A53}" type="slidenum">
              <a:rPr lang="en-US" sz="16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pPr/>
              <a:t>9</a:t>
            </a:fld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8382000" y="6248400"/>
            <a:ext cx="685800" cy="5334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66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53791</TotalTime>
  <Words>1858</Words>
  <Application>Microsoft Office PowerPoint</Application>
  <PresentationFormat>On-screen Show (4:3)</PresentationFormat>
  <Paragraphs>439</Paragraphs>
  <Slides>38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PowerPoint Presentation</vt:lpstr>
      <vt:lpstr>Outlines of Presentation</vt:lpstr>
      <vt:lpstr>PowerPoint Presentation</vt:lpstr>
      <vt:lpstr>PowerPoint Presentation</vt:lpstr>
      <vt:lpstr>Introduction</vt:lpstr>
      <vt:lpstr>System Overview of Adaptive Traffic Signal Control System</vt:lpstr>
      <vt:lpstr>Figure(2). Block Diagram of  Adaptive Traffic Signal Control System</vt:lpstr>
      <vt:lpstr>Main Control Unit</vt:lpstr>
      <vt:lpstr>Functions of Main Control Unit</vt:lpstr>
      <vt:lpstr>Object Detection and Classification</vt:lpstr>
      <vt:lpstr>Background Subtraction Techniques</vt:lpstr>
      <vt:lpstr>YOLOv3 Framework</vt:lpstr>
      <vt:lpstr>PowerPoint Presentation</vt:lpstr>
      <vt:lpstr>PowerPoint Presentation</vt:lpstr>
      <vt:lpstr>PowerPoint Presentation</vt:lpstr>
      <vt:lpstr>Webster’s Method</vt:lpstr>
      <vt:lpstr>PowerPoint Presentation</vt:lpstr>
      <vt:lpstr>PowerPoint Presentation</vt:lpstr>
      <vt:lpstr>PowerPoint Presentation</vt:lpstr>
      <vt:lpstr>User Datagram Protocol</vt:lpstr>
      <vt:lpstr>Main Control Unit Flow Chat</vt:lpstr>
      <vt:lpstr>Traffic Control Unit</vt:lpstr>
      <vt:lpstr>Battery</vt:lpstr>
      <vt:lpstr>Solar Panel</vt:lpstr>
      <vt:lpstr>PowerPoint Presentation</vt:lpstr>
      <vt:lpstr>Controller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Traffic Control Unit Flow Chat</vt:lpstr>
      <vt:lpstr>Circuit Diagram for Traffic Control Unit</vt:lpstr>
      <vt:lpstr>PowerPoint Presentation</vt:lpstr>
      <vt:lpstr>Conclusion</vt:lpstr>
      <vt:lpstr>Future Work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User</dc:creator>
  <cp:lastModifiedBy>WannaKyawHtin</cp:lastModifiedBy>
  <cp:revision>2302</cp:revision>
  <cp:lastPrinted>2020-01-23T02:24:23Z</cp:lastPrinted>
  <dcterms:created xsi:type="dcterms:W3CDTF">2013-10-29T13:52:57Z</dcterms:created>
  <dcterms:modified xsi:type="dcterms:W3CDTF">2020-02-24T03:54:37Z</dcterms:modified>
</cp:coreProperties>
</file>